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79"/>
  </p:notesMasterIdLst>
  <p:handoutMasterIdLst>
    <p:handoutMasterId r:id="rId80"/>
  </p:handoutMasterIdLst>
  <p:sldIdLst>
    <p:sldId id="261" r:id="rId3"/>
    <p:sldId id="363" r:id="rId4"/>
    <p:sldId id="362" r:id="rId5"/>
    <p:sldId id="270" r:id="rId6"/>
    <p:sldId id="271" r:id="rId7"/>
    <p:sldId id="272" r:id="rId8"/>
    <p:sldId id="336" r:id="rId9"/>
    <p:sldId id="262" r:id="rId10"/>
    <p:sldId id="269" r:id="rId11"/>
    <p:sldId id="273" r:id="rId12"/>
    <p:sldId id="274" r:id="rId13"/>
    <p:sldId id="337" r:id="rId14"/>
    <p:sldId id="338" r:id="rId15"/>
    <p:sldId id="339" r:id="rId16"/>
    <p:sldId id="340" r:id="rId17"/>
    <p:sldId id="341" r:id="rId18"/>
    <p:sldId id="359" r:id="rId19"/>
    <p:sldId id="360" r:id="rId20"/>
    <p:sldId id="361" r:id="rId21"/>
    <p:sldId id="342" r:id="rId22"/>
    <p:sldId id="351" r:id="rId23"/>
    <p:sldId id="352" r:id="rId24"/>
    <p:sldId id="353" r:id="rId25"/>
    <p:sldId id="356" r:id="rId26"/>
    <p:sldId id="354" r:id="rId27"/>
    <p:sldId id="355" r:id="rId28"/>
    <p:sldId id="357" r:id="rId29"/>
    <p:sldId id="358" r:id="rId30"/>
    <p:sldId id="343" r:id="rId31"/>
    <p:sldId id="344" r:id="rId32"/>
    <p:sldId id="345" r:id="rId33"/>
    <p:sldId id="346" r:id="rId34"/>
    <p:sldId id="347" r:id="rId35"/>
    <p:sldId id="348" r:id="rId36"/>
    <p:sldId id="349" r:id="rId37"/>
    <p:sldId id="350" r:id="rId38"/>
    <p:sldId id="277" r:id="rId39"/>
    <p:sldId id="308" r:id="rId40"/>
    <p:sldId id="307" r:id="rId41"/>
    <p:sldId id="306" r:id="rId42"/>
    <p:sldId id="276" r:id="rId43"/>
    <p:sldId id="364" r:id="rId44"/>
    <p:sldId id="366" r:id="rId45"/>
    <p:sldId id="365" r:id="rId46"/>
    <p:sldId id="281" r:id="rId47"/>
    <p:sldId id="266" r:id="rId48"/>
    <p:sldId id="299" r:id="rId49"/>
    <p:sldId id="311" r:id="rId50"/>
    <p:sldId id="323" r:id="rId51"/>
    <p:sldId id="324" r:id="rId52"/>
    <p:sldId id="325" r:id="rId53"/>
    <p:sldId id="327" r:id="rId54"/>
    <p:sldId id="329" r:id="rId55"/>
    <p:sldId id="328" r:id="rId56"/>
    <p:sldId id="267" r:id="rId57"/>
    <p:sldId id="300" r:id="rId58"/>
    <p:sldId id="303" r:id="rId59"/>
    <p:sldId id="313" r:id="rId60"/>
    <p:sldId id="302" r:id="rId61"/>
    <p:sldId id="314" r:id="rId62"/>
    <p:sldId id="367" r:id="rId63"/>
    <p:sldId id="332" r:id="rId64"/>
    <p:sldId id="334" r:id="rId65"/>
    <p:sldId id="333" r:id="rId66"/>
    <p:sldId id="330" r:id="rId67"/>
    <p:sldId id="331" r:id="rId68"/>
    <p:sldId id="312" r:id="rId69"/>
    <p:sldId id="318" r:id="rId70"/>
    <p:sldId id="315" r:id="rId71"/>
    <p:sldId id="317" r:id="rId72"/>
    <p:sldId id="316" r:id="rId73"/>
    <p:sldId id="319" r:id="rId74"/>
    <p:sldId id="320" r:id="rId75"/>
    <p:sldId id="321" r:id="rId76"/>
    <p:sldId id="322" r:id="rId77"/>
    <p:sldId id="310" r:id="rId7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77"/>
    <a:srgbClr val="1D8DB0"/>
    <a:srgbClr val="2F4D5D"/>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52"/>
  </p:normalViewPr>
  <p:slideViewPr>
    <p:cSldViewPr snapToGrid="0" snapToObjects="1">
      <p:cViewPr varScale="1">
        <p:scale>
          <a:sx n="115" d="100"/>
          <a:sy n="115" d="100"/>
        </p:scale>
        <p:origin x="2551" y="4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7-3-2019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7-3-2019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17DDCA6F-3D11-46D0-9512-A1FEB799BD75}" type="datetime1">
              <a:rPr lang="nl-BE" smtClean="0"/>
              <a:t>7/03/2019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CA81C1BD-DCAB-4D78-BCCD-FE1ECBE389EE}" type="datetime1">
              <a:rPr lang="nl-BE" smtClean="0"/>
              <a:t>7/03/2019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311E1284-DED9-453B-86AC-58FA7EB3EA58}" type="datetime1">
              <a:rPr lang="nl-BE" smtClean="0"/>
              <a:t>7/03/2019</a:t>
            </a:fld>
            <a:endParaRPr lang="nl-NL"/>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073D066B-66F9-4FEE-BCD0-0CD1D372EC65}" type="datetime1">
              <a:rPr lang="nl-BE" smtClean="0"/>
              <a:t>7/03/2019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198E0610-9195-408D-9AA2-982A5253AB7B}" type="datetime1">
              <a:rPr lang="nl-BE" smtClean="0"/>
              <a:t>7/03/2019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13D14B6E-5872-4738-817A-E35700D96517}" type="datetime1">
              <a:rPr lang="nl-BE" smtClean="0"/>
              <a:t>7/03/2019</a:t>
            </a:fld>
            <a:endParaRPr lang="nl-NL"/>
          </a:p>
        </p:txBody>
      </p:sp>
      <p:sp>
        <p:nvSpPr>
          <p:cNvPr id="6" name="Tijdelijke aanduiding voor voettekst 5"/>
          <p:cNvSpPr>
            <a:spLocks noGrp="1"/>
          </p:cNvSpPr>
          <p:nvPr>
            <p:ph type="ftr" sz="quarter" idx="11"/>
          </p:nvPr>
        </p:nvSpPr>
        <p:spPr/>
        <p:txBody>
          <a:bodyPr/>
          <a:lstStyle/>
          <a:p>
            <a:r>
              <a:rPr lang="en-US" smtClean="0"/>
              <a:t>Laboratory of Microbial Systems Biology</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8F813826-D2E0-4B39-8D04-5C7782FDA81B}" type="datetime1">
              <a:rPr lang="nl-BE" smtClean="0"/>
              <a:t>7/03/2019</a:t>
            </a:fld>
            <a:endParaRPr lang="nl-NL" dirty="0"/>
          </a:p>
        </p:txBody>
      </p:sp>
      <p:sp>
        <p:nvSpPr>
          <p:cNvPr id="8" name="Tijdelijke aanduiding voor voettekst 7"/>
          <p:cNvSpPr>
            <a:spLocks noGrp="1"/>
          </p:cNvSpPr>
          <p:nvPr>
            <p:ph type="ftr" sz="quarter" idx="11"/>
          </p:nvPr>
        </p:nvSpPr>
        <p:spPr/>
        <p:txBody>
          <a:bodyPr/>
          <a:lstStyle/>
          <a:p>
            <a:r>
              <a:rPr lang="en-US" smtClean="0"/>
              <a:t>Laboratory of Microbial Systems Biology</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88394820-F317-4393-BB4A-3BAEC297B697}" type="datetime1">
              <a:rPr lang="nl-BE" smtClean="0"/>
              <a:t>7/03/2019</a:t>
            </a:fld>
            <a:endParaRPr lang="nl-NL"/>
          </a:p>
        </p:txBody>
      </p:sp>
      <p:sp>
        <p:nvSpPr>
          <p:cNvPr id="4" name="Tijdelijke aanduiding voor voettekst 3"/>
          <p:cNvSpPr>
            <a:spLocks noGrp="1"/>
          </p:cNvSpPr>
          <p:nvPr>
            <p:ph type="ftr" sz="quarter" idx="11"/>
          </p:nvPr>
        </p:nvSpPr>
        <p:spPr/>
        <p:txBody>
          <a:bodyPr/>
          <a:lstStyle/>
          <a:p>
            <a:r>
              <a:rPr lang="en-US" smtClean="0"/>
              <a:t>Laboratory of Microbial Systems Biology</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AAB42582-6A41-45F3-9201-F4660A37BBCC}" type="datetime1">
              <a:rPr lang="nl-BE" smtClean="0"/>
              <a:t>7/03/2019</a:t>
            </a:fld>
            <a:endParaRPr lang="nl-NL"/>
          </a:p>
        </p:txBody>
      </p:sp>
      <p:sp>
        <p:nvSpPr>
          <p:cNvPr id="3" name="Tijdelijke aanduiding voor voettekst 2"/>
          <p:cNvSpPr>
            <a:spLocks noGrp="1"/>
          </p:cNvSpPr>
          <p:nvPr>
            <p:ph type="ftr" sz="quarter" idx="11"/>
          </p:nvPr>
        </p:nvSpPr>
        <p:spPr/>
        <p:txBody>
          <a:bodyPr/>
          <a:lstStyle/>
          <a:p>
            <a:r>
              <a:rPr lang="en-US" smtClean="0"/>
              <a:t>Laboratory of Microbial Systems Biology</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52B9B052-334B-45AD-B48B-196C79277896}" type="datetime1">
              <a:rPr lang="nl-BE" smtClean="0"/>
              <a:t>7/03/2019</a:t>
            </a:fld>
            <a:endParaRPr lang="nl-NL" dirty="0"/>
          </a:p>
        </p:txBody>
      </p:sp>
      <p:sp>
        <p:nvSpPr>
          <p:cNvPr id="5" name="Tijdelijke aanduiding voor voettekst 4"/>
          <p:cNvSpPr>
            <a:spLocks noGrp="1"/>
          </p:cNvSpPr>
          <p:nvPr>
            <p:ph type="ftr" sz="quarter" idx="11"/>
          </p:nvPr>
        </p:nvSpPr>
        <p:spPr/>
        <p:txBody>
          <a:bodyPr/>
          <a:lstStyle/>
          <a:p>
            <a:r>
              <a:rPr lang="en-US" smtClean="0"/>
              <a:t>Laboratory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40356E92-B6FD-4CB3-B427-B90C3477F329}" type="datetime1">
              <a:rPr lang="nl-BE" smtClean="0"/>
              <a:t>7/03/2019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A748F28A-B5CE-44F7-97A2-749A3B342E6D}" type="datetime1">
              <a:rPr lang="nl-BE" smtClean="0"/>
              <a:t>7/03/2019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Laboratory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psbweb05.psb.ugent.be/conet/microbialnetworks/conet_new.php" TargetMode="External"/><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hyperlink" Target="http://hallucigenia-sparsa.github.io/seqtime/articles/network_inference.html" TargetMode="External"/><Relationship Id="rId4" Type="http://schemas.openxmlformats.org/officeDocument/2006/relationships/hyperlink" Target="http://psbweb05.psb.ugent.be/conet/microbialnetworks/spieceasi.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err="1" smtClean="0"/>
              <a:t>Microbial</a:t>
            </a:r>
            <a:r>
              <a:rPr lang="nl-NL" dirty="0" smtClean="0"/>
              <a:t> </a:t>
            </a:r>
            <a:r>
              <a:rPr lang="nl-NL" dirty="0" err="1" smtClean="0"/>
              <a:t>network</a:t>
            </a:r>
            <a:r>
              <a:rPr lang="nl-NL" dirty="0" smtClean="0"/>
              <a:t> </a:t>
            </a:r>
            <a:r>
              <a:rPr lang="nl-NL" dirty="0" err="1" smtClean="0"/>
              <a:t>inference</a:t>
            </a:r>
            <a:r>
              <a:rPr lang="nl-NL" dirty="0" smtClean="0"/>
              <a:t> </a:t>
            </a:r>
            <a:r>
              <a:rPr lang="nl-NL" dirty="0" err="1" smtClean="0"/>
              <a:t>through</a:t>
            </a:r>
            <a:r>
              <a:rPr lang="nl-NL" dirty="0" smtClean="0"/>
              <a:t> time </a:t>
            </a:r>
            <a:r>
              <a:rPr lang="nl-NL" dirty="0" err="1" smtClean="0"/>
              <a:t>and</a:t>
            </a:r>
            <a:r>
              <a:rPr lang="nl-NL" dirty="0" smtClean="0"/>
              <a:t> </a:t>
            </a:r>
            <a:r>
              <a:rPr lang="nl-NL" dirty="0" err="1" smtClean="0"/>
              <a:t>space</a:t>
            </a:r>
            <a:r>
              <a:rPr lang="nl-NL" dirty="0" smtClean="0"/>
              <a:t>: tools &amp; </a:t>
            </a:r>
            <a:r>
              <a:rPr lang="nl-NL" dirty="0" err="1" smtClean="0"/>
              <a:t>network</a:t>
            </a:r>
            <a:r>
              <a:rPr lang="nl-NL" dirty="0" smtClean="0"/>
              <a:t> analysis</a:t>
            </a:r>
            <a:endParaRPr lang="nl-NL" dirty="0"/>
          </a:p>
        </p:txBody>
      </p:sp>
      <p:sp>
        <p:nvSpPr>
          <p:cNvPr id="9" name="Ondertitel 8"/>
          <p:cNvSpPr>
            <a:spLocks noGrp="1"/>
          </p:cNvSpPr>
          <p:nvPr>
            <p:ph type="subTitle" idx="1"/>
          </p:nvPr>
        </p:nvSpPr>
        <p:spPr>
          <a:xfrm>
            <a:off x="575999" y="5392801"/>
            <a:ext cx="6096524" cy="1163712"/>
          </a:xfrm>
        </p:spPr>
        <p:txBody>
          <a:bodyPr>
            <a:normAutofit fontScale="92500" lnSpcReduction="10000"/>
          </a:bodyPr>
          <a:lstStyle/>
          <a:p>
            <a:r>
              <a:rPr lang="nl-NL" dirty="0" smtClean="0"/>
              <a:t>Lisa Röttjers</a:t>
            </a:r>
          </a:p>
          <a:p>
            <a:r>
              <a:rPr lang="nl-NL" dirty="0" smtClean="0"/>
              <a:t>Lab of </a:t>
            </a:r>
            <a:r>
              <a:rPr lang="nl-NL" dirty="0" err="1" smtClean="0"/>
              <a:t>Microbial</a:t>
            </a:r>
            <a:r>
              <a:rPr lang="nl-NL" dirty="0" smtClean="0"/>
              <a:t> Systems </a:t>
            </a:r>
            <a:r>
              <a:rPr lang="nl-NL" dirty="0" err="1" smtClean="0"/>
              <a:t>Biology</a:t>
            </a:r>
            <a:endParaRPr lang="nl-NL" dirty="0" smtClean="0"/>
          </a:p>
          <a:p>
            <a:r>
              <a:rPr lang="nl-NL" dirty="0" smtClean="0"/>
              <a:t>REGA </a:t>
            </a:r>
            <a:r>
              <a:rPr lang="nl-NL" dirty="0" err="1" smtClean="0"/>
              <a:t>institute</a:t>
            </a:r>
            <a:r>
              <a:rPr lang="nl-NL" dirty="0" smtClean="0"/>
              <a:t>, KU Leuven</a:t>
            </a:r>
            <a:endParaRPr lang="nl-NL" dirty="0"/>
          </a:p>
        </p:txBody>
      </p:sp>
      <p:pic>
        <p:nvPicPr>
          <p:cNvPr id="3"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3537" r="33932"/>
          <a:stretch/>
        </p:blipFill>
        <p:spPr>
          <a:xfrm>
            <a:off x="7384774" y="993206"/>
            <a:ext cx="3760305" cy="3751556"/>
          </a:xfrm>
          <a:prstGeom prst="ellipse">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344" y="5413513"/>
            <a:ext cx="1143000" cy="1143000"/>
          </a:xfrm>
          <a:prstGeom prst="rect">
            <a:avLst/>
          </a:prstGeom>
        </p:spPr>
      </p:pic>
      <p:sp>
        <p:nvSpPr>
          <p:cNvPr id="4" name="TextBox 3"/>
          <p:cNvSpPr txBox="1"/>
          <p:nvPr/>
        </p:nvSpPr>
        <p:spPr>
          <a:xfrm>
            <a:off x="8511209" y="5800347"/>
            <a:ext cx="3087756" cy="369332"/>
          </a:xfrm>
          <a:prstGeom prst="rect">
            <a:avLst/>
          </a:prstGeom>
          <a:noFill/>
        </p:spPr>
        <p:txBody>
          <a:bodyPr wrap="square" rtlCol="0">
            <a:spAutoFit/>
          </a:bodyPr>
          <a:lstStyle/>
          <a:p>
            <a:r>
              <a:rPr lang="en-US" dirty="0" err="1" smtClean="0"/>
              <a:t>ramellose</a:t>
            </a:r>
            <a:r>
              <a:rPr lang="en-US" dirty="0" smtClean="0"/>
              <a:t>/</a:t>
            </a:r>
            <a:r>
              <a:rPr lang="en-US" dirty="0" err="1" smtClean="0"/>
              <a:t>networktutorials</a:t>
            </a:r>
            <a:endParaRPr lang="en-US" dirty="0"/>
          </a:p>
        </p:txBody>
      </p:sp>
    </p:spTree>
    <p:extLst>
      <p:ext uri="{BB962C8B-B14F-4D97-AF65-F5344CB8AC3E}">
        <p14:creationId xmlns:p14="http://schemas.microsoft.com/office/powerpoint/2010/main" val="362829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Nodes are 'points' or species in a network. " title="Nod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Tree>
    <p:extLst>
      <p:ext uri="{BB962C8B-B14F-4D97-AF65-F5344CB8AC3E}">
        <p14:creationId xmlns:p14="http://schemas.microsoft.com/office/powerpoint/2010/main" val="9975015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Nodes represent taxa</a:t>
            </a:r>
          </a:p>
          <a:p>
            <a:r>
              <a:rPr lang="en-US" dirty="0" smtClean="0"/>
              <a:t>Edges represent associations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Edges are lines connecting species; usually predicted associations with some network inference tool. " title="Edge description"/>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23" name="Right Arrow 22"/>
          <p:cNvSpPr/>
          <p:nvPr/>
        </p:nvSpPr>
        <p:spPr>
          <a:xfrm>
            <a:off x="1045695" y="3442095"/>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24" name="Right Arrow 23"/>
          <p:cNvSpPr/>
          <p:nvPr/>
        </p:nvSpPr>
        <p:spPr>
          <a:xfrm>
            <a:off x="2833769" y="3017514"/>
            <a:ext cx="1014598" cy="553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Edge</a:t>
            </a:r>
            <a:endParaRPr lang="en-US" dirty="0"/>
          </a:p>
        </p:txBody>
      </p:sp>
    </p:spTree>
    <p:extLst>
      <p:ext uri="{BB962C8B-B14F-4D97-AF65-F5344CB8AC3E}">
        <p14:creationId xmlns:p14="http://schemas.microsoft.com/office/powerpoint/2010/main" val="33395959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Barplots of bacterial abundance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497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4" name="Group 23" descr="Barplots of bacterial abundances. Two bacteria always are high / low abundance together. This is co-occurrence. " title="Bacterial abundances"/>
          <p:cNvGrpSpPr/>
          <p:nvPr/>
        </p:nvGrpSpPr>
        <p:grpSpPr>
          <a:xfrm>
            <a:off x="1447800" y="2928730"/>
            <a:ext cx="9562286" cy="1643271"/>
            <a:chOff x="1447800" y="2928730"/>
            <a:chExt cx="9562286" cy="164327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2291272" y="2928730"/>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93462" y="2949744"/>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977533" y="2955235"/>
              <a:ext cx="1134719" cy="161676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2182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2" name="Group 21" descr="Barplot of bacterial abundances. One bacterium is only abundant when another bacterium is absent, and vice versa. This is mutual exclusion. " title="Bacterial abundances"/>
          <p:cNvGrpSpPr/>
          <p:nvPr/>
        </p:nvGrpSpPr>
        <p:grpSpPr>
          <a:xfrm>
            <a:off x="1447800" y="2839583"/>
            <a:ext cx="9562286" cy="1709531"/>
            <a:chOff x="1447800" y="2839583"/>
            <a:chExt cx="9562286" cy="1709531"/>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25102" y="4197627"/>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1711845"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035726" y="3933716"/>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8434112"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930497" y="3948317"/>
              <a:ext cx="710548" cy="60079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6567855" y="2845904"/>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274240" y="2839583"/>
              <a:ext cx="710548" cy="16886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91035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Co-occurrence</a:t>
            </a:r>
          </a:p>
          <a:p>
            <a:r>
              <a:rPr lang="en-US" dirty="0" smtClean="0"/>
              <a:t>Mutual exclusion</a:t>
            </a:r>
          </a:p>
          <a:p>
            <a:endParaRPr lang="en-US" dirty="0" smtClean="0"/>
          </a:p>
          <a:p>
            <a:endParaRPr lang="en-US" dirty="0"/>
          </a:p>
          <a:p>
            <a:endParaRPr lang="en-US" dirty="0" smtClean="0"/>
          </a:p>
          <a:p>
            <a:endParaRPr lang="en-US" dirty="0" smtClean="0"/>
          </a:p>
          <a:p>
            <a:r>
              <a:rPr lang="en-US" dirty="0" smtClean="0"/>
              <a:t>Inverse covariance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descr="Inverse covariance can also be used to predict associations. " title="Bacterial abundances"/>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2655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Co-occurrence</a:t>
            </a:r>
          </a:p>
          <a:p>
            <a:r>
              <a:rPr lang="en-US" dirty="0" smtClean="0"/>
              <a:t>Mutual exclusion</a:t>
            </a:r>
          </a:p>
          <a:p>
            <a:endParaRPr lang="en-US" dirty="0"/>
          </a:p>
          <a:p>
            <a:endParaRPr lang="en-US" dirty="0" smtClean="0"/>
          </a:p>
          <a:p>
            <a:endParaRPr lang="en-US" dirty="0"/>
          </a:p>
          <a:p>
            <a:endParaRPr lang="en-US" dirty="0" smtClean="0"/>
          </a:p>
          <a:p>
            <a:r>
              <a:rPr lang="en-US" dirty="0" smtClean="0"/>
              <a:t>Inverse covariance</a:t>
            </a:r>
          </a:p>
          <a:p>
            <a:r>
              <a:rPr lang="en-US" dirty="0" smtClean="0"/>
              <a:t>Suggested to reflect </a:t>
            </a:r>
            <a:r>
              <a:rPr lang="en-US" dirty="0" smtClean="0"/>
              <a:t>interaction </a:t>
            </a:r>
            <a:r>
              <a:rPr lang="en-US" dirty="0" smtClean="0"/>
              <a:t>patterns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p:cNvSpPr>
            <a:spLocks noGrp="1"/>
          </p:cNvSpPr>
          <p:nvPr>
            <p:ph type="title"/>
          </p:nvPr>
        </p:nvSpPr>
        <p:spPr/>
        <p:txBody>
          <a:bodyPr/>
          <a:lstStyle/>
          <a:p>
            <a:r>
              <a:rPr lang="en-US" dirty="0" smtClean="0"/>
              <a:t>How do we get microbial associations? </a:t>
            </a:r>
            <a:endParaRPr lang="en-US" dirty="0"/>
          </a:p>
        </p:txBody>
      </p:sp>
      <p:grpSp>
        <p:nvGrpSpPr>
          <p:cNvPr id="21" name="Group 20"/>
          <p:cNvGrpSpPr/>
          <p:nvPr/>
        </p:nvGrpSpPr>
        <p:grpSpPr>
          <a:xfrm>
            <a:off x="1447800" y="2955235"/>
            <a:ext cx="9562286" cy="1432370"/>
            <a:chOff x="1447800" y="2955235"/>
            <a:chExt cx="9562286" cy="1432370"/>
          </a:xfrm>
        </p:grpSpPr>
        <p:sp>
          <p:nvSpPr>
            <p:cNvPr id="19" name="Rectangle 18"/>
            <p:cNvSpPr/>
            <p:nvPr/>
          </p:nvSpPr>
          <p:spPr>
            <a:xfrm>
              <a:off x="6744542" y="3104322"/>
              <a:ext cx="347869" cy="1272208"/>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ectangle 17"/>
            <p:cNvSpPr/>
            <p:nvPr/>
          </p:nvSpPr>
          <p:spPr>
            <a:xfrm>
              <a:off x="3434172" y="2955235"/>
              <a:ext cx="347869" cy="1432370"/>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Rectangle 5"/>
            <p:cNvSpPr/>
            <p:nvPr/>
          </p:nvSpPr>
          <p:spPr>
            <a:xfrm>
              <a:off x="1916595" y="419762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9" name="Straight Connector 8"/>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9232" y="4131364"/>
              <a:ext cx="347869" cy="234705"/>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721625" y="3796749"/>
              <a:ext cx="347869" cy="56932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240116" y="3849758"/>
              <a:ext cx="347869" cy="50585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traight Connector 12"/>
            <p:cNvCxnSpPr/>
            <p:nvPr/>
          </p:nvCxnSpPr>
          <p:spPr>
            <a:xfrm>
              <a:off x="4757530" y="436607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629664" y="3160643"/>
              <a:ext cx="347869" cy="119496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9124964" y="4088296"/>
              <a:ext cx="347869" cy="267314"/>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9643455" y="4197626"/>
              <a:ext cx="347869" cy="14752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10193422" y="4197626"/>
              <a:ext cx="347869" cy="157985"/>
            </a:xfrm>
            <a:prstGeom prst="rect">
              <a:avLst/>
            </a:prstGeom>
            <a:ln w="28575">
              <a:solidFill>
                <a:srgbClr val="1D8DB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7" name="Straight Connector 16"/>
            <p:cNvCxnSpPr/>
            <p:nvPr/>
          </p:nvCxnSpPr>
          <p:spPr>
            <a:xfrm>
              <a:off x="8160869" y="435561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1512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 title="Bacterial abundances"/>
          <p:cNvGrpSpPr/>
          <p:nvPr/>
        </p:nvGrpSpPr>
        <p:grpSpPr>
          <a:xfrm>
            <a:off x="1447800" y="2230888"/>
            <a:ext cx="9660834" cy="2145643"/>
            <a:chOff x="1447800" y="2230888"/>
            <a:chExt cx="9660834" cy="2145643"/>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6595"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33011"/>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grpSp>
    </p:spTree>
    <p:extLst>
      <p:ext uri="{BB962C8B-B14F-4D97-AF65-F5344CB8AC3E}">
        <p14:creationId xmlns:p14="http://schemas.microsoft.com/office/powerpoint/2010/main" val="1871867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2" name="Group 1" descr="Barplot of bacterial abundances" title="Bacterial abundances"/>
          <p:cNvGrpSpPr/>
          <p:nvPr/>
        </p:nvGrpSpPr>
        <p:grpSpPr>
          <a:xfrm>
            <a:off x="1447800" y="2230888"/>
            <a:ext cx="9846365" cy="2612782"/>
            <a:chOff x="1447800" y="2230888"/>
            <a:chExt cx="9846365" cy="2612782"/>
          </a:xfrm>
        </p:grpSpPr>
        <p:sp>
          <p:nvSpPr>
            <p:cNvPr id="9" name="Rectangle 8"/>
            <p:cNvSpPr/>
            <p:nvPr/>
          </p:nvSpPr>
          <p:spPr>
            <a:xfrm>
              <a:off x="5355535"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5855804"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6374295"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4891709"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60504" y="2230889"/>
              <a:ext cx="1911626" cy="369332"/>
            </a:xfrm>
            <a:prstGeom prst="rect">
              <a:avLst/>
            </a:prstGeom>
            <a:noFill/>
          </p:spPr>
          <p:txBody>
            <a:bodyPr wrap="square" rtlCol="0">
              <a:spAutoFit/>
            </a:bodyPr>
            <a:lstStyle/>
            <a:p>
              <a:r>
                <a:rPr lang="en-US" b="1" dirty="0" smtClean="0"/>
                <a:t>Sample 2</a:t>
              </a:r>
              <a:endParaRPr lang="en-US" b="1" dirty="0"/>
            </a:p>
          </p:txBody>
        </p:sp>
        <p:sp>
          <p:nvSpPr>
            <p:cNvPr id="13" name="Rectangle 12"/>
            <p:cNvSpPr/>
            <p:nvPr/>
          </p:nvSpPr>
          <p:spPr>
            <a:xfrm>
              <a:off x="1911626" y="3747052"/>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411895" y="3475382"/>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930386" y="3243470"/>
              <a:ext cx="347869" cy="11330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1447800" y="437653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16595" y="2230888"/>
              <a:ext cx="1911626" cy="369332"/>
            </a:xfrm>
            <a:prstGeom prst="rect">
              <a:avLst/>
            </a:prstGeom>
            <a:noFill/>
          </p:spPr>
          <p:txBody>
            <a:bodyPr wrap="square" rtlCol="0">
              <a:spAutoFit/>
            </a:bodyPr>
            <a:lstStyle/>
            <a:p>
              <a:r>
                <a:rPr lang="en-US" b="1" dirty="0" smtClean="0"/>
                <a:t>Sample 1</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8" name="Rectangle 7"/>
            <p:cNvSpPr/>
            <p:nvPr/>
          </p:nvSpPr>
          <p:spPr>
            <a:xfrm>
              <a:off x="8047383" y="2902227"/>
              <a:ext cx="3246782" cy="19414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8080513" y="4955161"/>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dirty="0" smtClean="0"/>
              <a:t>is associated with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2891300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p:cNvSpPr>
            <a:spLocks noGrp="1"/>
          </p:cNvSpPr>
          <p:nvPr>
            <p:ph type="title"/>
          </p:nvPr>
        </p:nvSpPr>
        <p:spPr/>
        <p:txBody>
          <a:bodyPr>
            <a:normAutofit fontScale="90000"/>
          </a:bodyPr>
          <a:lstStyle/>
          <a:p>
            <a:r>
              <a:rPr lang="en-US" dirty="0" smtClean="0"/>
              <a:t>Networks from longitudinal or cross-sectional data</a:t>
            </a:r>
            <a:endParaRPr lang="en-US" dirty="0"/>
          </a:p>
        </p:txBody>
      </p:sp>
      <p:grpSp>
        <p:nvGrpSpPr>
          <p:cNvPr id="6" name="Group 5" descr="Barplot of bacterial abundances" title="Bacterial abundances"/>
          <p:cNvGrpSpPr/>
          <p:nvPr/>
        </p:nvGrpSpPr>
        <p:grpSpPr>
          <a:xfrm>
            <a:off x="1268896" y="2230889"/>
            <a:ext cx="9839738" cy="2271538"/>
            <a:chOff x="1268896" y="2230889"/>
            <a:chExt cx="9839738" cy="2271538"/>
          </a:xfrm>
        </p:grpSpPr>
        <p:sp>
          <p:nvSpPr>
            <p:cNvPr id="9" name="Rectangle 8"/>
            <p:cNvSpPr/>
            <p:nvPr/>
          </p:nvSpPr>
          <p:spPr>
            <a:xfrm>
              <a:off x="1732722" y="2902227"/>
              <a:ext cx="347869" cy="14743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232991"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751482" y="3091071"/>
              <a:ext cx="347869" cy="128546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7" name="Straight Connector 6"/>
            <p:cNvCxnSpPr/>
            <p:nvPr/>
          </p:nvCxnSpPr>
          <p:spPr>
            <a:xfrm>
              <a:off x="1268896"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737691" y="2230889"/>
              <a:ext cx="1911626" cy="369332"/>
            </a:xfrm>
            <a:prstGeom prst="rect">
              <a:avLst/>
            </a:prstGeom>
            <a:noFill/>
          </p:spPr>
          <p:txBody>
            <a:bodyPr wrap="square" rtlCol="0">
              <a:spAutoFit/>
            </a:bodyPr>
            <a:lstStyle/>
            <a:p>
              <a:r>
                <a:rPr lang="en-US" b="1" dirty="0" smtClean="0"/>
                <a:t>Sample 1</a:t>
              </a:r>
              <a:endParaRPr lang="en-US" b="1" dirty="0"/>
            </a:p>
          </p:txBody>
        </p:sp>
        <p:sp>
          <p:nvSpPr>
            <p:cNvPr id="13" name="Rectangle 12"/>
            <p:cNvSpPr/>
            <p:nvPr/>
          </p:nvSpPr>
          <p:spPr>
            <a:xfrm>
              <a:off x="5324061" y="3747053"/>
              <a:ext cx="347869" cy="629478"/>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5824330"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6342821" y="3067879"/>
              <a:ext cx="347869" cy="1308652"/>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6" name="Straight Connector 15"/>
            <p:cNvCxnSpPr/>
            <p:nvPr/>
          </p:nvCxnSpPr>
          <p:spPr>
            <a:xfrm>
              <a:off x="4860235"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29030" y="2230889"/>
              <a:ext cx="1911626" cy="369332"/>
            </a:xfrm>
            <a:prstGeom prst="rect">
              <a:avLst/>
            </a:prstGeom>
            <a:noFill/>
          </p:spPr>
          <p:txBody>
            <a:bodyPr wrap="square" rtlCol="0">
              <a:spAutoFit/>
            </a:bodyPr>
            <a:lstStyle/>
            <a:p>
              <a:r>
                <a:rPr lang="en-US" b="1" dirty="0" smtClean="0"/>
                <a:t>Sample 2</a:t>
              </a:r>
              <a:endParaRPr lang="en-US" b="1" dirty="0"/>
            </a:p>
          </p:txBody>
        </p:sp>
        <p:sp>
          <p:nvSpPr>
            <p:cNvPr id="18" name="Rectangle 17"/>
            <p:cNvSpPr/>
            <p:nvPr/>
          </p:nvSpPr>
          <p:spPr>
            <a:xfrm>
              <a:off x="8723243" y="3972339"/>
              <a:ext cx="347869" cy="404192"/>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9223512" y="3475383"/>
              <a:ext cx="347869" cy="90114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9742003" y="4071729"/>
              <a:ext cx="347869" cy="30480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p:cNvCxnSpPr/>
            <p:nvPr/>
          </p:nvCxnSpPr>
          <p:spPr>
            <a:xfrm>
              <a:off x="8259417" y="4376531"/>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728212" y="2230889"/>
              <a:ext cx="1911626" cy="369332"/>
            </a:xfrm>
            <a:prstGeom prst="rect">
              <a:avLst/>
            </a:prstGeom>
            <a:noFill/>
          </p:spPr>
          <p:txBody>
            <a:bodyPr wrap="square" rtlCol="0">
              <a:spAutoFit/>
            </a:bodyPr>
            <a:lstStyle/>
            <a:p>
              <a:r>
                <a:rPr lang="en-US" b="1" dirty="0" smtClean="0"/>
                <a:t>Sample 3</a:t>
              </a:r>
              <a:endParaRPr lang="en-US" b="1" dirty="0"/>
            </a:p>
          </p:txBody>
        </p:sp>
        <p:sp>
          <p:nvSpPr>
            <p:cNvPr id="2" name="Rectangle 1"/>
            <p:cNvSpPr/>
            <p:nvPr/>
          </p:nvSpPr>
          <p:spPr>
            <a:xfrm>
              <a:off x="5112854" y="3558209"/>
              <a:ext cx="787676" cy="9442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4732681" y="4633796"/>
            <a:ext cx="3568148" cy="923330"/>
          </a:xfrm>
          <a:prstGeom prst="rect">
            <a:avLst/>
          </a:prstGeom>
          <a:noFill/>
        </p:spPr>
        <p:txBody>
          <a:bodyPr wrap="square" rtlCol="0">
            <a:spAutoFit/>
          </a:bodyPr>
          <a:lstStyle/>
          <a:p>
            <a:r>
              <a:rPr lang="en-US" dirty="0" smtClean="0"/>
              <a:t>Low abundance of </a:t>
            </a:r>
            <a:r>
              <a:rPr lang="en-US" b="1" dirty="0" smtClean="0">
                <a:solidFill>
                  <a:srgbClr val="00B0F0"/>
                </a:solidFill>
              </a:rPr>
              <a:t>blue</a:t>
            </a:r>
            <a:r>
              <a:rPr lang="en-US" b="1" dirty="0" smtClean="0"/>
              <a:t> </a:t>
            </a:r>
            <a:r>
              <a:rPr lang="en-US" dirty="0" smtClean="0"/>
              <a:t>taxon</a:t>
            </a:r>
          </a:p>
          <a:p>
            <a:r>
              <a:rPr lang="en-US" b="1" dirty="0" smtClean="0"/>
              <a:t>precedes</a:t>
            </a:r>
            <a:r>
              <a:rPr lang="en-US" dirty="0" smtClean="0"/>
              <a:t> low abundance of </a:t>
            </a:r>
            <a:r>
              <a:rPr lang="en-US" b="1" dirty="0" smtClean="0">
                <a:solidFill>
                  <a:srgbClr val="FFC000"/>
                </a:solidFill>
              </a:rPr>
              <a:t>orange</a:t>
            </a:r>
            <a:r>
              <a:rPr lang="en-US" b="1" dirty="0" smtClean="0"/>
              <a:t> </a:t>
            </a:r>
            <a:r>
              <a:rPr lang="en-US" dirty="0" smtClean="0"/>
              <a:t>taxon</a:t>
            </a:r>
            <a:endParaRPr lang="en-US" dirty="0"/>
          </a:p>
        </p:txBody>
      </p:sp>
    </p:spTree>
    <p:extLst>
      <p:ext uri="{BB962C8B-B14F-4D97-AF65-F5344CB8AC3E}">
        <p14:creationId xmlns:p14="http://schemas.microsoft.com/office/powerpoint/2010/main" val="3268467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9:00-9:45</a:t>
            </a:r>
            <a:r>
              <a:rPr lang="en-US" dirty="0" smtClean="0"/>
              <a:t>	Microbial network inference</a:t>
            </a:r>
          </a:p>
          <a:p>
            <a:pPr marL="0" indent="0">
              <a:buNone/>
            </a:pPr>
            <a:r>
              <a:rPr lang="en-US" b="1" dirty="0" smtClean="0"/>
              <a:t>9:45-10:30</a:t>
            </a:r>
            <a:r>
              <a:rPr lang="en-US" dirty="0" smtClean="0"/>
              <a:t>	SPIEC-EASI tutorial</a:t>
            </a:r>
          </a:p>
          <a:p>
            <a:pPr marL="0" indent="0">
              <a:buNone/>
            </a:pPr>
            <a:r>
              <a:rPr lang="en-US" b="1" dirty="0" smtClean="0"/>
              <a:t>10:45-11:30</a:t>
            </a:r>
            <a:r>
              <a:rPr lang="en-US" dirty="0" smtClean="0"/>
              <a:t>	Microbial network analysis</a:t>
            </a:r>
          </a:p>
          <a:p>
            <a:pPr marL="0" indent="0">
              <a:buNone/>
            </a:pPr>
            <a:r>
              <a:rPr lang="en-US" b="1" dirty="0" smtClean="0"/>
              <a:t>11:30-12:00</a:t>
            </a:r>
            <a:r>
              <a:rPr lang="en-US" dirty="0" smtClean="0"/>
              <a:t>	Analysis of SPIEC-EASI network</a:t>
            </a:r>
          </a:p>
          <a:p>
            <a:pPr marL="0" indent="0">
              <a:buNone/>
            </a:pPr>
            <a:r>
              <a:rPr lang="en-US" b="1" dirty="0" smtClean="0"/>
              <a:t>13:00-14:00</a:t>
            </a:r>
            <a:r>
              <a:rPr lang="en-US" dirty="0" smtClean="0"/>
              <a:t>	LIMITS or </a:t>
            </a:r>
            <a:r>
              <a:rPr lang="en-US" dirty="0" err="1" smtClean="0"/>
              <a:t>CoNet</a:t>
            </a:r>
            <a:r>
              <a:rPr lang="en-US" dirty="0" smtClean="0"/>
              <a:t> tutorial</a:t>
            </a:r>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p:cNvSpPr>
            <a:spLocks noGrp="1"/>
          </p:cNvSpPr>
          <p:nvPr>
            <p:ph type="title"/>
          </p:nvPr>
        </p:nvSpPr>
        <p:spPr/>
        <p:txBody>
          <a:bodyPr/>
          <a:lstStyle/>
          <a:p>
            <a:r>
              <a:rPr lang="en-US" dirty="0" smtClean="0"/>
              <a:t>Today</a:t>
            </a:r>
            <a:endParaRPr lang="en-GB" dirty="0"/>
          </a:p>
        </p:txBody>
      </p:sp>
    </p:spTree>
    <p:extLst>
      <p:ext uri="{BB962C8B-B14F-4D97-AF65-F5344CB8AC3E}">
        <p14:creationId xmlns:p14="http://schemas.microsoft.com/office/powerpoint/2010/main" val="2044678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20</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Barplot of rarefied bacterial abundances. The left bar describes 5 species, the middle only 3 and the one on the right contains 8 species. " title="Bacterial abundances"/>
          <p:cNvGrpSpPr/>
          <p:nvPr/>
        </p:nvGrpSpPr>
        <p:grpSpPr>
          <a:xfrm>
            <a:off x="1437862" y="2126339"/>
            <a:ext cx="2988364" cy="2446871"/>
            <a:chOff x="1437862" y="2126339"/>
            <a:chExt cx="2988364" cy="244687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Box 17"/>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19" name="Rectangle 18"/>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3613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1" name="Rectangle 60"/>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1023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3861346" y="3069886"/>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962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4628324" y="3112558"/>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81858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6" name="Group 5" descr="A second barplot describes the 'original' bacterial abundances, which are actually nearly identical. However, different sequencing depth makes some samples under- or oversampled. " title="Bacterial abundances"/>
          <p:cNvGrpSpPr/>
          <p:nvPr/>
        </p:nvGrpSpPr>
        <p:grpSpPr>
          <a:xfrm>
            <a:off x="1437862" y="1932425"/>
            <a:ext cx="6420677" cy="2640785"/>
            <a:chOff x="1437862" y="1932425"/>
            <a:chExt cx="6420677" cy="264078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740426"/>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2784167"/>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Right Arrow 1"/>
            <p:cNvSpPr/>
            <p:nvPr/>
          </p:nvSpPr>
          <p:spPr>
            <a:xfrm>
              <a:off x="5246204" y="3204952"/>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sp>
          <p:nvSpPr>
            <p:cNvPr id="40" name="Rectangle 39"/>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9865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Rectangle 40"/>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Rectangle 41"/>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3" name="Rectangle 42"/>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6" name="Rectangle 55"/>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Rectangle 56"/>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8" name="Rectangle 57"/>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9" name="Rectangle 58"/>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0" name="Rectangle 59"/>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5" name="Rectangle 6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6" name="Rectangle 6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Rectangle 6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8" name="Rectangle 6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9" name="Rectangle 6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ectangle 6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ectangle 7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cxnSp>
          <p:nvCxnSpPr>
            <p:cNvPr id="73" name="Straight Connector 72"/>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1" name="Rectangle 80"/>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Rectangle 81"/>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5545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Right Arrow 105"/>
            <p:cNvSpPr/>
            <p:nvPr/>
          </p:nvSpPr>
          <p:spPr>
            <a:xfrm>
              <a:off x="7429502" y="293642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All taxa sampled</a:t>
              </a:r>
              <a:endParaRPr lang="en-US" dirty="0"/>
            </a:p>
          </p:txBody>
        </p:sp>
      </p:grpSp>
    </p:spTree>
    <p:extLst>
      <p:ext uri="{BB962C8B-B14F-4D97-AF65-F5344CB8AC3E}">
        <p14:creationId xmlns:p14="http://schemas.microsoft.com/office/powerpoint/2010/main" val="845868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354221"/>
            <a:chOff x="1437862" y="1222907"/>
            <a:chExt cx="9862927" cy="3354221"/>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Right Arrow 69"/>
            <p:cNvSpPr/>
            <p:nvPr/>
          </p:nvSpPr>
          <p:spPr>
            <a:xfrm>
              <a:off x="8021424" y="29409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Shallowly sequenced</a:t>
              </a:r>
              <a:endParaRPr lang="en-US" dirty="0"/>
            </a:p>
          </p:txBody>
        </p:sp>
      </p:grpSp>
    </p:spTree>
    <p:extLst>
      <p:ext uri="{BB962C8B-B14F-4D97-AF65-F5344CB8AC3E}">
        <p14:creationId xmlns:p14="http://schemas.microsoft.com/office/powerpoint/2010/main" val="3610919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p:cNvSpPr>
            <a:spLocks noGrp="1"/>
          </p:cNvSpPr>
          <p:nvPr>
            <p:ph type="title"/>
          </p:nvPr>
        </p:nvSpPr>
        <p:spPr/>
        <p:txBody>
          <a:bodyPr/>
          <a:lstStyle/>
          <a:p>
            <a:r>
              <a:rPr lang="en-US" dirty="0" smtClean="0"/>
              <a:t>Problem: sampling depth</a:t>
            </a:r>
            <a:endParaRPr lang="en-US" dirty="0"/>
          </a:p>
        </p:txBody>
      </p:sp>
      <p:grpSp>
        <p:nvGrpSpPr>
          <p:cNvPr id="2" name="Group 1" descr="A third barplot shows different 'true' bacterial abundances. Sequencing depth is now equal, but some samples contain far more bacteria than others. " title="Bacterial abundances"/>
          <p:cNvGrpSpPr/>
          <p:nvPr/>
        </p:nvGrpSpPr>
        <p:grpSpPr>
          <a:xfrm>
            <a:off x="1437862" y="1222907"/>
            <a:ext cx="9862927" cy="3527615"/>
            <a:chOff x="1437862" y="1222907"/>
            <a:chExt cx="9862927" cy="3527615"/>
          </a:xfrm>
        </p:grpSpPr>
        <p:sp>
          <p:nvSpPr>
            <p:cNvPr id="7" name="Rectangle 6"/>
            <p:cNvSpPr/>
            <p:nvPr/>
          </p:nvSpPr>
          <p:spPr>
            <a:xfrm>
              <a:off x="2022613" y="4386470"/>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p:cNvSpPr/>
            <p:nvPr/>
          </p:nvSpPr>
          <p:spPr>
            <a:xfrm>
              <a:off x="2022613" y="3837110"/>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p:cNvSpPr/>
            <p:nvPr/>
          </p:nvSpPr>
          <p:spPr>
            <a:xfrm>
              <a:off x="2022612" y="3339645"/>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p:cNvSpPr/>
            <p:nvPr/>
          </p:nvSpPr>
          <p:spPr>
            <a:xfrm>
              <a:off x="2022613" y="3083015"/>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11"/>
            <p:cNvSpPr/>
            <p:nvPr/>
          </p:nvSpPr>
          <p:spPr>
            <a:xfrm>
              <a:off x="2022613" y="2784166"/>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2630557" y="3971734"/>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Rectangle 13"/>
            <p:cNvSpPr/>
            <p:nvPr/>
          </p:nvSpPr>
          <p:spPr>
            <a:xfrm>
              <a:off x="2630556" y="3303104"/>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14"/>
            <p:cNvSpPr/>
            <p:nvPr/>
          </p:nvSpPr>
          <p:spPr>
            <a:xfrm>
              <a:off x="2630557" y="2784167"/>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15"/>
            <p:cNvSpPr/>
            <p:nvPr/>
          </p:nvSpPr>
          <p:spPr>
            <a:xfrm>
              <a:off x="3238499" y="3888906"/>
              <a:ext cx="347869" cy="67646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16"/>
            <p:cNvSpPr/>
            <p:nvPr/>
          </p:nvSpPr>
          <p:spPr>
            <a:xfrm>
              <a:off x="3238498" y="3343561"/>
              <a:ext cx="347869" cy="396863"/>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5488056"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5488056" y="3841028"/>
              <a:ext cx="347869" cy="57978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0" name="Rectangle 19"/>
            <p:cNvSpPr/>
            <p:nvPr/>
          </p:nvSpPr>
          <p:spPr>
            <a:xfrm>
              <a:off x="5488055" y="3343563"/>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21"/>
            <p:cNvSpPr/>
            <p:nvPr/>
          </p:nvSpPr>
          <p:spPr>
            <a:xfrm>
              <a:off x="5488056"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ectangle 22"/>
            <p:cNvSpPr/>
            <p:nvPr/>
          </p:nvSpPr>
          <p:spPr>
            <a:xfrm>
              <a:off x="5488056"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4" name="Rectangle 23"/>
            <p:cNvSpPr/>
            <p:nvPr/>
          </p:nvSpPr>
          <p:spPr>
            <a:xfrm>
              <a:off x="6096000" y="3975652"/>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p:cNvSpPr/>
            <p:nvPr/>
          </p:nvSpPr>
          <p:spPr>
            <a:xfrm>
              <a:off x="6095999" y="3307022"/>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p:cNvSpPr/>
            <p:nvPr/>
          </p:nvSpPr>
          <p:spPr>
            <a:xfrm>
              <a:off x="6096000" y="2788085"/>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26"/>
            <p:cNvSpPr/>
            <p:nvPr/>
          </p:nvSpPr>
          <p:spPr>
            <a:xfrm>
              <a:off x="6703942" y="3744344"/>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8" name="Rectangle 27"/>
            <p:cNvSpPr/>
            <p:nvPr/>
          </p:nvSpPr>
          <p:spPr>
            <a:xfrm>
              <a:off x="6703941" y="2788085"/>
              <a:ext cx="347869" cy="95625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4" name="Rectangle 43"/>
            <p:cNvSpPr/>
            <p:nvPr/>
          </p:nvSpPr>
          <p:spPr>
            <a:xfrm>
              <a:off x="6104282" y="4318107"/>
              <a:ext cx="347869" cy="255103"/>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5" name="Rectangle 44"/>
            <p:cNvSpPr/>
            <p:nvPr/>
          </p:nvSpPr>
          <p:spPr>
            <a:xfrm>
              <a:off x="6104282" y="3844946"/>
              <a:ext cx="347869" cy="515019"/>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6" name="Rectangle 45"/>
            <p:cNvSpPr/>
            <p:nvPr/>
          </p:nvSpPr>
          <p:spPr>
            <a:xfrm>
              <a:off x="6104281" y="3347481"/>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7" name="Rectangle 46"/>
            <p:cNvSpPr/>
            <p:nvPr/>
          </p:nvSpPr>
          <p:spPr>
            <a:xfrm>
              <a:off x="6104282" y="3090851"/>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ectangle 47"/>
            <p:cNvSpPr/>
            <p:nvPr/>
          </p:nvSpPr>
          <p:spPr>
            <a:xfrm>
              <a:off x="6104282" y="2792002"/>
              <a:ext cx="347869" cy="370456"/>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9" name="Rectangle 48"/>
            <p:cNvSpPr/>
            <p:nvPr/>
          </p:nvSpPr>
          <p:spPr>
            <a:xfrm>
              <a:off x="6703943" y="4390388"/>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0" name="Rectangle 49"/>
            <p:cNvSpPr/>
            <p:nvPr/>
          </p:nvSpPr>
          <p:spPr>
            <a:xfrm>
              <a:off x="6703943" y="3951266"/>
              <a:ext cx="347869" cy="46954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1" name="Rectangle 50"/>
            <p:cNvSpPr/>
            <p:nvPr/>
          </p:nvSpPr>
          <p:spPr>
            <a:xfrm>
              <a:off x="6712223" y="3343562"/>
              <a:ext cx="339588" cy="62817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2" name="Rectangle 51"/>
            <p:cNvSpPr/>
            <p:nvPr/>
          </p:nvSpPr>
          <p:spPr>
            <a:xfrm>
              <a:off x="6703943" y="3086933"/>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3" name="Rectangle 52"/>
            <p:cNvSpPr/>
            <p:nvPr/>
          </p:nvSpPr>
          <p:spPr>
            <a:xfrm>
              <a:off x="6703943" y="2788084"/>
              <a:ext cx="347869" cy="326521"/>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4" name="TextBox 53"/>
            <p:cNvSpPr txBox="1"/>
            <p:nvPr/>
          </p:nvSpPr>
          <p:spPr>
            <a:xfrm>
              <a:off x="1901687" y="2126339"/>
              <a:ext cx="2524539" cy="369332"/>
            </a:xfrm>
            <a:prstGeom prst="rect">
              <a:avLst/>
            </a:prstGeom>
            <a:noFill/>
          </p:spPr>
          <p:txBody>
            <a:bodyPr wrap="square" rtlCol="0">
              <a:spAutoFit/>
            </a:bodyPr>
            <a:lstStyle/>
            <a:p>
              <a:r>
                <a:rPr lang="en-US" b="1" dirty="0" smtClean="0"/>
                <a:t>Rarefied sample</a:t>
              </a:r>
              <a:endParaRPr lang="en-US" b="1" dirty="0"/>
            </a:p>
          </p:txBody>
        </p:sp>
        <p:sp>
          <p:nvSpPr>
            <p:cNvPr id="55" name="TextBox 54"/>
            <p:cNvSpPr txBox="1"/>
            <p:nvPr/>
          </p:nvSpPr>
          <p:spPr>
            <a:xfrm>
              <a:off x="5334000" y="1932425"/>
              <a:ext cx="2524539" cy="646331"/>
            </a:xfrm>
            <a:prstGeom prst="rect">
              <a:avLst/>
            </a:prstGeom>
            <a:noFill/>
          </p:spPr>
          <p:txBody>
            <a:bodyPr wrap="square" rtlCol="0">
              <a:spAutoFit/>
            </a:bodyPr>
            <a:lstStyle/>
            <a:p>
              <a:r>
                <a:rPr lang="en-US" b="1" dirty="0" smtClean="0"/>
                <a:t>Not sequenced equally deeply</a:t>
              </a:r>
              <a:endParaRPr lang="en-US" b="1" dirty="0"/>
            </a:p>
          </p:txBody>
        </p:sp>
        <p:cxnSp>
          <p:nvCxnSpPr>
            <p:cNvPr id="21" name="Straight Connector 20"/>
            <p:cNvCxnSpPr/>
            <p:nvPr/>
          </p:nvCxnSpPr>
          <p:spPr>
            <a:xfrm>
              <a:off x="4903305" y="4569292"/>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8279297" y="1222907"/>
              <a:ext cx="3021492" cy="369332"/>
            </a:xfrm>
            <a:prstGeom prst="rect">
              <a:avLst/>
            </a:prstGeom>
            <a:noFill/>
          </p:spPr>
          <p:txBody>
            <a:bodyPr wrap="square" rtlCol="0">
              <a:spAutoFit/>
            </a:bodyPr>
            <a:lstStyle/>
            <a:p>
              <a:r>
                <a:rPr lang="en-US" b="1" dirty="0" smtClean="0"/>
                <a:t>Samples differ in biomass</a:t>
              </a:r>
              <a:endParaRPr lang="en-US" b="1" dirty="0"/>
            </a:p>
          </p:txBody>
        </p:sp>
        <p:sp>
          <p:nvSpPr>
            <p:cNvPr id="74" name="Rectangle 73"/>
            <p:cNvSpPr/>
            <p:nvPr/>
          </p:nvSpPr>
          <p:spPr>
            <a:xfrm>
              <a:off x="3238500"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5" name="Rectangle 74"/>
            <p:cNvSpPr/>
            <p:nvPr/>
          </p:nvSpPr>
          <p:spPr>
            <a:xfrm>
              <a:off x="3238499" y="3670634"/>
              <a:ext cx="347869" cy="497465"/>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Rectangle 75"/>
            <p:cNvSpPr/>
            <p:nvPr/>
          </p:nvSpPr>
          <p:spPr>
            <a:xfrm>
              <a:off x="3238500" y="3604524"/>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 name="Straight Connector 9"/>
            <p:cNvCxnSpPr/>
            <p:nvPr/>
          </p:nvCxnSpPr>
          <p:spPr>
            <a:xfrm>
              <a:off x="1437862" y="4565374"/>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36837" y="3118523"/>
              <a:ext cx="347869" cy="291236"/>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Rectangle 78"/>
            <p:cNvSpPr/>
            <p:nvPr/>
          </p:nvSpPr>
          <p:spPr>
            <a:xfrm>
              <a:off x="3238500" y="2915886"/>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Rectangle 79"/>
            <p:cNvSpPr/>
            <p:nvPr/>
          </p:nvSpPr>
          <p:spPr>
            <a:xfrm>
              <a:off x="3238500" y="2788084"/>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3" name="Rectangle 82"/>
            <p:cNvSpPr/>
            <p:nvPr/>
          </p:nvSpPr>
          <p:spPr>
            <a:xfrm>
              <a:off x="8930305" y="4124434"/>
              <a:ext cx="347869" cy="448776"/>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Rectangle 83"/>
            <p:cNvSpPr/>
            <p:nvPr/>
          </p:nvSpPr>
          <p:spPr>
            <a:xfrm>
              <a:off x="8927823" y="3559671"/>
              <a:ext cx="347869" cy="688717"/>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5" name="Rectangle 84"/>
            <p:cNvSpPr/>
            <p:nvPr/>
          </p:nvSpPr>
          <p:spPr>
            <a:xfrm>
              <a:off x="8927822" y="3062207"/>
              <a:ext cx="347869" cy="653284"/>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6" name="Rectangle 85"/>
            <p:cNvSpPr/>
            <p:nvPr/>
          </p:nvSpPr>
          <p:spPr>
            <a:xfrm>
              <a:off x="8927823" y="2805576"/>
              <a:ext cx="347869" cy="427369"/>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7" name="Rectangle 86"/>
            <p:cNvSpPr/>
            <p:nvPr/>
          </p:nvSpPr>
          <p:spPr>
            <a:xfrm>
              <a:off x="8927823" y="2326750"/>
              <a:ext cx="347869" cy="506500"/>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8" name="Rectangle 87"/>
            <p:cNvSpPr/>
            <p:nvPr/>
          </p:nvSpPr>
          <p:spPr>
            <a:xfrm>
              <a:off x="9538249" y="3979570"/>
              <a:ext cx="347869" cy="593640"/>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Rectangle 88"/>
            <p:cNvSpPr/>
            <p:nvPr/>
          </p:nvSpPr>
          <p:spPr>
            <a:xfrm>
              <a:off x="9538248" y="3310940"/>
              <a:ext cx="347869" cy="678870"/>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Rectangle 89"/>
            <p:cNvSpPr/>
            <p:nvPr/>
          </p:nvSpPr>
          <p:spPr>
            <a:xfrm>
              <a:off x="9538249" y="2792003"/>
              <a:ext cx="347869" cy="555478"/>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1" name="Rectangle 90"/>
            <p:cNvSpPr/>
            <p:nvPr/>
          </p:nvSpPr>
          <p:spPr>
            <a:xfrm>
              <a:off x="10146191" y="3748262"/>
              <a:ext cx="347869" cy="824948"/>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Rectangle 91"/>
            <p:cNvSpPr/>
            <p:nvPr/>
          </p:nvSpPr>
          <p:spPr>
            <a:xfrm>
              <a:off x="9546531" y="4124434"/>
              <a:ext cx="347869" cy="45269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3" name="Rectangle 92"/>
            <p:cNvSpPr/>
            <p:nvPr/>
          </p:nvSpPr>
          <p:spPr>
            <a:xfrm>
              <a:off x="9546531" y="2803728"/>
              <a:ext cx="347869" cy="1476723"/>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4" name="Rectangle 93"/>
            <p:cNvSpPr/>
            <p:nvPr/>
          </p:nvSpPr>
          <p:spPr>
            <a:xfrm>
              <a:off x="9538249" y="2417186"/>
              <a:ext cx="356151" cy="1304963"/>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Rectangle 94"/>
            <p:cNvSpPr/>
            <p:nvPr/>
          </p:nvSpPr>
          <p:spPr>
            <a:xfrm>
              <a:off x="9538248" y="2242132"/>
              <a:ext cx="356152" cy="851038"/>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6" name="Rectangle 95"/>
            <p:cNvSpPr/>
            <p:nvPr/>
          </p:nvSpPr>
          <p:spPr>
            <a:xfrm>
              <a:off x="9538247" y="1857818"/>
              <a:ext cx="356153" cy="887279"/>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7" name="Rectangle 96"/>
            <p:cNvSpPr/>
            <p:nvPr/>
          </p:nvSpPr>
          <p:spPr>
            <a:xfrm>
              <a:off x="10146192" y="4394306"/>
              <a:ext cx="347869" cy="178904"/>
            </a:xfrm>
            <a:prstGeom prst="rect">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8" name="Rectangle 97"/>
            <p:cNvSpPr/>
            <p:nvPr/>
          </p:nvSpPr>
          <p:spPr>
            <a:xfrm>
              <a:off x="10146192" y="4154555"/>
              <a:ext cx="347869" cy="270172"/>
            </a:xfrm>
            <a:prstGeom prst="rect">
              <a:avLst/>
            </a:prstGeom>
            <a:solidFill>
              <a:schemeClr val="accent6">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9" name="Rectangle 98"/>
            <p:cNvSpPr/>
            <p:nvPr/>
          </p:nvSpPr>
          <p:spPr>
            <a:xfrm>
              <a:off x="10152817" y="3951266"/>
              <a:ext cx="331303" cy="282321"/>
            </a:xfrm>
            <a:prstGeom prst="rect">
              <a:avLst/>
            </a:prstGeom>
            <a:solidFill>
              <a:srgbClr val="FFC0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0" name="Rectangle 99"/>
            <p:cNvSpPr/>
            <p:nvPr/>
          </p:nvSpPr>
          <p:spPr>
            <a:xfrm>
              <a:off x="10146192" y="3663296"/>
              <a:ext cx="347869" cy="280934"/>
            </a:xfrm>
            <a:prstGeom prst="rect">
              <a:avLst/>
            </a:prstGeom>
            <a:solidFill>
              <a:srgbClr val="005E77"/>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1" name="Rectangle 100"/>
            <p:cNvSpPr/>
            <p:nvPr/>
          </p:nvSpPr>
          <p:spPr>
            <a:xfrm>
              <a:off x="10146192" y="3502577"/>
              <a:ext cx="347869" cy="290032"/>
            </a:xfrm>
            <a:prstGeom prst="rect">
              <a:avLst/>
            </a:prstGeom>
            <a:solidFill>
              <a:schemeClr val="tx2">
                <a:lumMod val="60000"/>
                <a:lumOff val="40000"/>
              </a:schemeClr>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2" name="Straight Connector 101"/>
            <p:cNvCxnSpPr/>
            <p:nvPr/>
          </p:nvCxnSpPr>
          <p:spPr>
            <a:xfrm>
              <a:off x="8345554" y="4573210"/>
              <a:ext cx="284921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3" name="Rectangle 102"/>
            <p:cNvSpPr/>
            <p:nvPr/>
          </p:nvSpPr>
          <p:spPr>
            <a:xfrm>
              <a:off x="10146192" y="3392319"/>
              <a:ext cx="347869" cy="222302"/>
            </a:xfrm>
            <a:prstGeom prst="rect">
              <a:avLst/>
            </a:prstGeom>
            <a:solidFill>
              <a:srgbClr val="0070C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Rectangle 103"/>
            <p:cNvSpPr/>
            <p:nvPr/>
          </p:nvSpPr>
          <p:spPr>
            <a:xfrm>
              <a:off x="10144542" y="3189682"/>
              <a:ext cx="347869" cy="221650"/>
            </a:xfrm>
            <a:prstGeom prst="rect">
              <a:avLst/>
            </a:prstGeom>
            <a:solidFill>
              <a:srgbClr val="00B05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Rectangle 104"/>
            <p:cNvSpPr/>
            <p:nvPr/>
          </p:nvSpPr>
          <p:spPr>
            <a:xfrm>
              <a:off x="10144542" y="3061880"/>
              <a:ext cx="347869" cy="221650"/>
            </a:xfrm>
            <a:prstGeom prst="rect">
              <a:avLst/>
            </a:prstGeom>
            <a:solidFill>
              <a:srgbClr val="FFFF00"/>
            </a:solidFill>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1" name="Right Arrow 70"/>
            <p:cNvSpPr/>
            <p:nvPr/>
          </p:nvSpPr>
          <p:spPr>
            <a:xfrm>
              <a:off x="8656151" y="3634371"/>
              <a:ext cx="1699589" cy="1116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Deeply sequenced</a:t>
              </a:r>
              <a:endParaRPr lang="en-US" dirty="0"/>
            </a:p>
          </p:txBody>
        </p:sp>
      </p:grpSp>
    </p:spTree>
    <p:extLst>
      <p:ext uri="{BB962C8B-B14F-4D97-AF65-F5344CB8AC3E}">
        <p14:creationId xmlns:p14="http://schemas.microsoft.com/office/powerpoint/2010/main" val="2128303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smtClean="0">
                <a:solidFill>
                  <a:schemeClr val="bg1"/>
                </a:solidFill>
              </a:rPr>
              <a:t>Vandeputte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600668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Introduction to microbial networks</a:t>
            </a:r>
          </a:p>
          <a:p>
            <a:r>
              <a:rPr lang="en-US" dirty="0" smtClean="0"/>
              <a:t>Pitfalls before network construction</a:t>
            </a:r>
          </a:p>
          <a:p>
            <a:r>
              <a:rPr lang="en-US" dirty="0" smtClean="0"/>
              <a:t>Tools for cross-sectional analysis</a:t>
            </a:r>
          </a:p>
          <a:p>
            <a:r>
              <a:rPr lang="en-US" dirty="0" smtClean="0"/>
              <a:t>Tools for longitudinal analysis</a:t>
            </a:r>
          </a:p>
          <a:p>
            <a:r>
              <a:rPr lang="en-US" dirty="0" smtClean="0"/>
              <a:t>Conclusion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p:cNvSpPr>
            <a:spLocks noGrp="1"/>
          </p:cNvSpPr>
          <p:nvPr>
            <p:ph type="title"/>
          </p:nvPr>
        </p:nvSpPr>
        <p:spPr/>
        <p:txBody>
          <a:bodyPr/>
          <a:lstStyle/>
          <a:p>
            <a:r>
              <a:rPr lang="en-US" dirty="0" smtClean="0"/>
              <a:t>Overview</a:t>
            </a:r>
            <a:endParaRPr lang="en-GB" dirty="0"/>
          </a:p>
        </p:txBody>
      </p:sp>
    </p:spTree>
    <p:extLst>
      <p:ext uri="{BB962C8B-B14F-4D97-AF65-F5344CB8AC3E}">
        <p14:creationId xmlns:p14="http://schemas.microsoft.com/office/powerpoint/2010/main" val="27360998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endParaRPr lang="en-US" dirty="0"/>
          </a:p>
        </p:txBody>
      </p:sp>
    </p:spTree>
    <p:extLst>
      <p:ext uri="{BB962C8B-B14F-4D97-AF65-F5344CB8AC3E}">
        <p14:creationId xmlns:p14="http://schemas.microsoft.com/office/powerpoint/2010/main" val="22463515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endParaRPr lang="en-US" dirty="0"/>
          </a:p>
        </p:txBody>
      </p:sp>
    </p:spTree>
    <p:extLst>
      <p:ext uri="{BB962C8B-B14F-4D97-AF65-F5344CB8AC3E}">
        <p14:creationId xmlns:p14="http://schemas.microsoft.com/office/powerpoint/2010/main" val="1469378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ommunity variation is strongly affected by microbial load. Samples with very low biomass appear to have high abundance of one bacterium in the normalized barplot, while the quantitatively corrected barplot shows that the same bacterium is just as abundant in other samples. " title="Community vari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8651" y="2256942"/>
            <a:ext cx="7407585" cy="3039829"/>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a:solidFill>
                  <a:schemeClr val="bg1"/>
                </a:solidFill>
              </a:rPr>
              <a:t>Vandeputte </a:t>
            </a:r>
            <a:r>
              <a:rPr lang="en-US" sz="1100" i="1" dirty="0">
                <a:solidFill>
                  <a:schemeClr val="bg1"/>
                </a:solidFill>
              </a:rPr>
              <a:t>et al</a:t>
            </a:r>
            <a:r>
              <a:rPr lang="en-US" sz="1100" dirty="0">
                <a:solidFill>
                  <a:schemeClr val="bg1"/>
                </a:solidFill>
              </a:rPr>
              <a:t>. (2017). Quantitative microbiome profiling links gut community variation to microbial load. </a:t>
            </a:r>
            <a:r>
              <a:rPr lang="en-US" sz="1100" i="1" dirty="0">
                <a:solidFill>
                  <a:schemeClr val="bg1"/>
                </a:solidFill>
              </a:rPr>
              <a:t>Nature</a:t>
            </a:r>
            <a:r>
              <a:rPr lang="en-US" sz="1100" dirty="0">
                <a:solidFill>
                  <a:schemeClr val="bg1"/>
                </a:solidFill>
              </a:rPr>
              <a:t>, </a:t>
            </a:r>
            <a:r>
              <a:rPr lang="en-US" sz="1100" i="1" dirty="0">
                <a:solidFill>
                  <a:schemeClr val="bg1"/>
                </a:solidFill>
              </a:rPr>
              <a:t>551</a:t>
            </a:r>
            <a:r>
              <a:rPr lang="en-US" sz="1100" dirty="0">
                <a:solidFill>
                  <a:schemeClr val="bg1"/>
                </a:solidFill>
              </a:rPr>
              <a:t>(7681).</a:t>
            </a:r>
          </a:p>
        </p:txBody>
      </p:sp>
      <p:sp>
        <p:nvSpPr>
          <p:cNvPr id="2" name="Rectangle 1"/>
          <p:cNvSpPr/>
          <p:nvPr/>
        </p:nvSpPr>
        <p:spPr>
          <a:xfrm>
            <a:off x="7073349" y="2256942"/>
            <a:ext cx="267864" cy="27556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758936" y="4436165"/>
            <a:ext cx="267864" cy="57141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1"/>
          <p:cNvSpPr txBox="1">
            <a:spLocks/>
          </p:cNvSpPr>
          <p:nvPr/>
        </p:nvSpPr>
        <p:spPr>
          <a:xfrm>
            <a:off x="576000" y="1656000"/>
            <a:ext cx="11041200"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Compositionality</a:t>
            </a:r>
          </a:p>
          <a:p>
            <a:endParaRPr lang="en-US" dirty="0"/>
          </a:p>
          <a:p>
            <a:r>
              <a:rPr lang="en-US" dirty="0" smtClean="0"/>
              <a:t>Correct with</a:t>
            </a:r>
            <a:br>
              <a:rPr lang="en-US" dirty="0" smtClean="0"/>
            </a:br>
            <a:r>
              <a:rPr lang="en-US" dirty="0" smtClean="0"/>
              <a:t>quantitative data</a:t>
            </a:r>
          </a:p>
          <a:p>
            <a:endParaRPr lang="en-US" dirty="0"/>
          </a:p>
          <a:p>
            <a:r>
              <a:rPr lang="en-US" dirty="0" smtClean="0"/>
              <a:t>Use methods</a:t>
            </a:r>
            <a:br>
              <a:rPr lang="en-US" dirty="0" smtClean="0"/>
            </a:br>
            <a:r>
              <a:rPr lang="en-US" dirty="0" smtClean="0"/>
              <a:t>robust to </a:t>
            </a:r>
            <a:br>
              <a:rPr lang="en-US" dirty="0" smtClean="0"/>
            </a:br>
            <a:r>
              <a:rPr lang="en-US" dirty="0" smtClean="0"/>
              <a:t>compositionality</a:t>
            </a:r>
            <a:br>
              <a:rPr lang="en-US" dirty="0" smtClean="0"/>
            </a:br>
            <a:r>
              <a:rPr lang="en-US" dirty="0" smtClean="0"/>
              <a:t>(e.g. </a:t>
            </a:r>
            <a:r>
              <a:rPr lang="en-US" dirty="0" err="1" smtClean="0"/>
              <a:t>clr</a:t>
            </a:r>
            <a:r>
              <a:rPr lang="en-US" dirty="0" smtClean="0"/>
              <a:t> transformation)</a:t>
            </a:r>
            <a:endParaRPr lang="en-US" dirty="0"/>
          </a:p>
        </p:txBody>
      </p:sp>
    </p:spTree>
    <p:extLst>
      <p:ext uri="{BB962C8B-B14F-4D97-AF65-F5344CB8AC3E}">
        <p14:creationId xmlns:p14="http://schemas.microsoft.com/office/powerpoint/2010/main" val="3759640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smtClean="0"/>
              <a:t>Some correlations also correlate zeros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30" y="1828801"/>
            <a:ext cx="3389243" cy="3389243"/>
          </a:xfrm>
          <a:prstGeom prst="rect">
            <a:avLst/>
          </a:prstGeom>
        </p:spPr>
      </p:pic>
    </p:spTree>
    <p:extLst>
      <p:ext uri="{BB962C8B-B14F-4D97-AF65-F5344CB8AC3E}">
        <p14:creationId xmlns:p14="http://schemas.microsoft.com/office/powerpoint/2010/main" val="2651709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a:t>
            </a:r>
            <a:r>
              <a:rPr lang="en-US" dirty="0" smtClean="0"/>
              <a:t>zeros</a:t>
            </a:r>
          </a:p>
          <a:p>
            <a:pPr lvl="1"/>
            <a:r>
              <a:rPr lang="en-US" dirty="0" smtClean="0"/>
              <a:t>Pearson, Spearman</a:t>
            </a:r>
          </a:p>
          <a:p>
            <a:pPr lvl="1"/>
            <a:r>
              <a:rPr lang="en-US" dirty="0" smtClean="0"/>
              <a:t>Sparsity affects </a:t>
            </a:r>
            <a:r>
              <a:rPr lang="en-US" dirty="0" err="1" smtClean="0"/>
              <a:t>clr</a:t>
            </a:r>
            <a:r>
              <a:rPr lang="en-US" dirty="0" smtClean="0"/>
              <a:t> transformation</a:t>
            </a:r>
          </a:p>
          <a:p>
            <a:pPr marL="0" indent="0">
              <a:buNone/>
            </a:pPr>
            <a:endParaRPr lang="en-US" dirty="0" smtClean="0"/>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Costa</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28646669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descr="Matrix with only a few values. " title="Sparse matri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16903722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Sparsity: most microbes are not counted</a:t>
            </a:r>
          </a:p>
          <a:p>
            <a:endParaRPr lang="en-US" dirty="0"/>
          </a:p>
          <a:p>
            <a:r>
              <a:rPr lang="en-US" dirty="0"/>
              <a:t>Some correlations also correlate zeros</a:t>
            </a:r>
          </a:p>
          <a:p>
            <a:pPr lvl="1"/>
            <a:r>
              <a:rPr lang="en-US" dirty="0"/>
              <a:t>Pearson, Spearman</a:t>
            </a:r>
          </a:p>
          <a:p>
            <a:pPr lvl="1"/>
            <a:r>
              <a:rPr lang="en-US" dirty="0"/>
              <a:t>Sparsity affects </a:t>
            </a:r>
            <a:r>
              <a:rPr lang="en-US" dirty="0" err="1"/>
              <a:t>clr</a:t>
            </a:r>
            <a:r>
              <a:rPr lang="en-US" dirty="0"/>
              <a:t> transformation</a:t>
            </a:r>
          </a:p>
          <a:p>
            <a:endParaRPr lang="en-US" dirty="0" smtClean="0"/>
          </a:p>
          <a:p>
            <a:r>
              <a:rPr lang="en-US" dirty="0" smtClean="0"/>
              <a:t>Rounded zeros or structural zeros? </a:t>
            </a:r>
          </a:p>
          <a:p>
            <a:endParaRPr lang="en-US" dirty="0" smtClean="0"/>
          </a:p>
          <a:p>
            <a:r>
              <a:rPr lang="en-US" dirty="0" smtClean="0"/>
              <a:t>Apply filter to reduce sparsity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p:cNvSpPr>
            <a:spLocks noGrp="1"/>
          </p:cNvSpPr>
          <p:nvPr>
            <p:ph type="title"/>
          </p:nvPr>
        </p:nvSpPr>
        <p:spPr/>
        <p:txBody>
          <a:bodyPr/>
          <a:lstStyle/>
          <a:p>
            <a:r>
              <a:rPr lang="en-US" dirty="0" smtClean="0"/>
              <a:t>Microbial associations from 16S </a:t>
            </a:r>
            <a:r>
              <a:rPr lang="en-US" dirty="0" err="1" smtClean="0"/>
              <a:t>rRNA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608" y="1382775"/>
            <a:ext cx="1958009" cy="1958009"/>
          </a:xfrm>
          <a:prstGeom prst="rect">
            <a:avLst/>
          </a:prstGeom>
        </p:spPr>
      </p:pic>
      <p:pic>
        <p:nvPicPr>
          <p:cNvPr id="6" name="Picture 5" descr="Rarefaction plot demonstrating how increasing sequencing depth increases the number of taxa that is found. " title="Rarefaction pl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826" y="3602515"/>
            <a:ext cx="3554895" cy="2409275"/>
          </a:xfrm>
          <a:prstGeom prst="rect">
            <a:avLst/>
          </a:prstGeom>
        </p:spPr>
      </p:pic>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Costa </a:t>
            </a:r>
            <a:r>
              <a:rPr lang="en-US" sz="1100" i="1" dirty="0">
                <a:solidFill>
                  <a:schemeClr val="bg1"/>
                </a:solidFill>
              </a:rPr>
              <a:t>et al.</a:t>
            </a:r>
            <a:r>
              <a:rPr lang="en-US" sz="1100" dirty="0">
                <a:solidFill>
                  <a:schemeClr val="bg1"/>
                </a:solidFill>
              </a:rPr>
              <a:t> (2012). Comparison of the fecal microbiota of healthy horses and horses with colitis by high throughput sequencing of the V3-V5 region of the 16S </a:t>
            </a:r>
            <a:r>
              <a:rPr lang="en-US" sz="1100" dirty="0" err="1">
                <a:solidFill>
                  <a:schemeClr val="bg1"/>
                </a:solidFill>
              </a:rPr>
              <a:t>rRNA</a:t>
            </a:r>
            <a:r>
              <a:rPr lang="en-US" sz="1100" dirty="0">
                <a:solidFill>
                  <a:schemeClr val="bg1"/>
                </a:solidFill>
              </a:rPr>
              <a:t> gene.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7</a:t>
            </a:r>
            <a:r>
              <a:rPr lang="en-US" sz="1100" dirty="0">
                <a:solidFill>
                  <a:schemeClr val="bg1"/>
                </a:solidFill>
              </a:rPr>
              <a:t>(7), e41484.</a:t>
            </a:r>
          </a:p>
        </p:txBody>
      </p:sp>
    </p:spTree>
    <p:extLst>
      <p:ext uri="{BB962C8B-B14F-4D97-AF65-F5344CB8AC3E}">
        <p14:creationId xmlns:p14="http://schemas.microsoft.com/office/powerpoint/2010/main" val="34955189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smtClean="0">
                <a:solidFill>
                  <a:schemeClr val="bg1"/>
                </a:solidFill>
              </a:rPr>
              <a:t>Faust &amp; Raes. </a:t>
            </a:r>
            <a:r>
              <a:rPr lang="en-US" sz="1100" dirty="0">
                <a:solidFill>
                  <a:schemeClr val="bg1"/>
                </a:solidFill>
              </a:rPr>
              <a:t>(2012).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593804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ssociation network showing a few predicted microbial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63707" y="1802334"/>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553800" y="2537982"/>
            <a:ext cx="2805041" cy="1712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40510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One source of associations can be crossfeeding.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0936" y="368390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516820" y="3134683"/>
            <a:ext cx="1475319"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979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pic>
        <p:nvPicPr>
          <p:cNvPr id="6" name="Picture 5" descr="Biofilms in human oral microbiome display organisation of species" title="Microbial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541" y="1703137"/>
            <a:ext cx="5061980" cy="4141620"/>
          </a:xfrm>
          <a:prstGeom prst="rect">
            <a:avLst/>
          </a:prstGeom>
        </p:spPr>
      </p:pic>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Welch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Biogeography of a human oral microbiome at the micron scale. </a:t>
            </a:r>
            <a:r>
              <a:rPr lang="en-US" sz="900" i="1" dirty="0">
                <a:solidFill>
                  <a:schemeClr val="bg1"/>
                </a:solidFill>
              </a:rPr>
              <a:t>Proceedings of the National Academy of Sciences</a:t>
            </a:r>
            <a:r>
              <a:rPr lang="en-US" sz="900" dirty="0">
                <a:solidFill>
                  <a:schemeClr val="bg1"/>
                </a:solidFill>
              </a:rPr>
              <a:t>, </a:t>
            </a:r>
            <a:r>
              <a:rPr lang="en-US" sz="900" i="1" dirty="0">
                <a:solidFill>
                  <a:schemeClr val="bg1"/>
                </a:solidFill>
              </a:rPr>
              <a:t>113</a:t>
            </a:r>
            <a:r>
              <a:rPr lang="en-US" sz="900" dirty="0">
                <a:solidFill>
                  <a:schemeClr val="bg1"/>
                </a:solidFill>
              </a:rPr>
              <a:t>(6), E791-E800.</a:t>
            </a:r>
          </a:p>
        </p:txBody>
      </p:sp>
    </p:spTree>
    <p:extLst>
      <p:ext uri="{BB962C8B-B14F-4D97-AF65-F5344CB8AC3E}">
        <p14:creationId xmlns:p14="http://schemas.microsoft.com/office/powerpoint/2010/main" val="8522637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 third, undetected species. If two bacteria share positive associations with this species, they will have a spurious association in the network.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
        <p:nvSpPr>
          <p:cNvPr id="6" name="Rectangle 5"/>
          <p:cNvSpPr/>
          <p:nvPr/>
        </p:nvSpPr>
        <p:spPr>
          <a:xfrm>
            <a:off x="8756374" y="4081669"/>
            <a:ext cx="2768061"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10258" y="3845152"/>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558397" y="3346021"/>
            <a:ext cx="977082" cy="163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0723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r>
              <a:rPr lang="en-US" dirty="0" smtClean="0"/>
              <a:t>Associations =/= interactions</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pic>
        <p:nvPicPr>
          <p:cNvPr id="22" name="Picture 21" descr="Circle with different biotic interactions: parasitism, prediation, amenalism, competition, commensalism and mutualism. " title="Biotic intera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296" y="2777379"/>
            <a:ext cx="4130857" cy="2420682"/>
          </a:xfrm>
          <a:prstGeom prst="rect">
            <a:avLst/>
          </a:prstGeom>
        </p:spPr>
      </p:pic>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pic>
        <p:nvPicPr>
          <p:cNvPr id="9" name="Picture 8" descr="Another source of microbial associations can be an environmental factor. Shared (or opposite) preferences for environmental factors, e.g. pH, can result in spurious associations. " title="Association networ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3707" y="1802335"/>
            <a:ext cx="6022537" cy="3884173"/>
          </a:xfrm>
          <a:prstGeom prst="rect">
            <a:avLst/>
          </a:prstGeom>
          <a:noFill/>
          <a:ln>
            <a:noFill/>
          </a:ln>
        </p:spPr>
      </p:pic>
    </p:spTree>
    <p:extLst>
      <p:ext uri="{BB962C8B-B14F-4D97-AF65-F5344CB8AC3E}">
        <p14:creationId xmlns:p14="http://schemas.microsoft.com/office/powerpoint/2010/main" val="23807129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42</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sp>
        <p:nvSpPr>
          <p:cNvPr id="25" name="Rectangle 24"/>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3033567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49625" y="1519980"/>
            <a:ext cx="11041200" cy="4464000"/>
          </a:xfrm>
        </p:spPr>
        <p:txBody>
          <a:bodyPr/>
          <a:lstStyle/>
          <a:p>
            <a:endParaRPr lang="en-GB"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2"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cxnSp>
        <p:nvCxnSpPr>
          <p:cNvPr id="26" name="Straight Arrow Connector 25"/>
          <p:cNvCxnSpPr>
            <a:stCxn id="10" idx="3"/>
            <a:endCxn id="22" idx="3"/>
          </p:cNvCxnSpPr>
          <p:nvPr/>
        </p:nvCxnSpPr>
        <p:spPr>
          <a:xfrm flipV="1">
            <a:off x="5671931" y="3580712"/>
            <a:ext cx="339789" cy="342537"/>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2"/>
            <a:endCxn id="16" idx="1"/>
          </p:cNvCxnSpPr>
          <p:nvPr/>
        </p:nvCxnSpPr>
        <p:spPr>
          <a:xfrm flipH="1" flipV="1">
            <a:off x="4108640" y="4000724"/>
            <a:ext cx="342449" cy="307670"/>
          </a:xfrm>
          <a:prstGeom prst="straightConnector1">
            <a:avLst/>
          </a:prstGeom>
          <a:ln w="571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21458500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ontent Placeholder 2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7713" y="2001676"/>
            <a:ext cx="1981200" cy="3252216"/>
          </a:xfrm>
        </p:spPr>
      </p:pic>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p:cNvSpPr>
            <a:spLocks noGrp="1"/>
          </p:cNvSpPr>
          <p:nvPr>
            <p:ph type="title"/>
          </p:nvPr>
        </p:nvSpPr>
        <p:spPr/>
        <p:txBody>
          <a:bodyPr/>
          <a:lstStyle/>
          <a:p>
            <a:r>
              <a:rPr lang="en-US" dirty="0" smtClean="0"/>
              <a:t>Microbial associations</a:t>
            </a:r>
            <a:endParaRPr lang="en-GB" dirty="0"/>
          </a:p>
        </p:txBody>
      </p:sp>
      <p:sp>
        <p:nvSpPr>
          <p:cNvPr id="6" name="Oval 5"/>
          <p:cNvSpPr/>
          <p:nvPr/>
        </p:nvSpPr>
        <p:spPr>
          <a:xfrm>
            <a:off x="3369365" y="298173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7" name="Oval 6"/>
          <p:cNvSpPr/>
          <p:nvPr/>
        </p:nvSpPr>
        <p:spPr>
          <a:xfrm>
            <a:off x="4793974" y="4071731"/>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8" name="Oval 7"/>
          <p:cNvSpPr/>
          <p:nvPr/>
        </p:nvSpPr>
        <p:spPr>
          <a:xfrm>
            <a:off x="6331226" y="2806149"/>
            <a:ext cx="834887" cy="8216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pic>
        <p:nvPicPr>
          <p:cNvPr id="9" name="Picture 8"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899160">
            <a:off x="3051437" y="3523565"/>
            <a:ext cx="407505" cy="728869"/>
          </a:xfrm>
          <a:prstGeom prst="rect">
            <a:avLst/>
          </a:prstGeom>
          <a:noFill/>
          <a:ln>
            <a:noFill/>
          </a:ln>
        </p:spPr>
      </p:pic>
      <p:pic>
        <p:nvPicPr>
          <p:cNvPr id="10" name="Picture 9"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a:off x="5082209" y="3729436"/>
            <a:ext cx="589722" cy="387626"/>
          </a:xfrm>
          <a:prstGeom prst="rect">
            <a:avLst/>
          </a:prstGeom>
          <a:noFill/>
          <a:ln>
            <a:noFill/>
          </a:ln>
        </p:spPr>
      </p:pic>
      <p:pic>
        <p:nvPicPr>
          <p:cNvPr id="11" name="Picture 10"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3200011">
            <a:off x="4311690" y="3998844"/>
            <a:ext cx="589722" cy="387626"/>
          </a:xfrm>
          <a:prstGeom prst="rect">
            <a:avLst/>
          </a:prstGeom>
          <a:noFill/>
          <a:ln>
            <a:noFill/>
          </a:ln>
        </p:spPr>
      </p:pic>
      <p:pic>
        <p:nvPicPr>
          <p:cNvPr id="12" name="Picture 11"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6013237">
            <a:off x="4521228" y="4887373"/>
            <a:ext cx="589722" cy="387626"/>
          </a:xfrm>
          <a:prstGeom prst="rect">
            <a:avLst/>
          </a:prstGeom>
          <a:noFill/>
          <a:ln>
            <a:noFill/>
          </a:ln>
        </p:spPr>
      </p:pic>
      <p:pic>
        <p:nvPicPr>
          <p:cNvPr id="13" name="Picture 12"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7119474">
            <a:off x="5290931" y="4781355"/>
            <a:ext cx="589722" cy="387626"/>
          </a:xfrm>
          <a:prstGeom prst="rect">
            <a:avLst/>
          </a:prstGeom>
          <a:noFill/>
          <a:ln>
            <a:noFill/>
          </a:ln>
        </p:spPr>
      </p:pic>
      <p:pic>
        <p:nvPicPr>
          <p:cNvPr id="14" name="Picture 13"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30294" t="48978" r="59914" b="41043"/>
          <a:stretch/>
        </p:blipFill>
        <p:spPr bwMode="auto">
          <a:xfrm rot="19264997">
            <a:off x="5629313" y="4184501"/>
            <a:ext cx="589722" cy="387626"/>
          </a:xfrm>
          <a:prstGeom prst="rect">
            <a:avLst/>
          </a:prstGeom>
          <a:noFill/>
          <a:ln>
            <a:noFill/>
          </a:ln>
        </p:spPr>
      </p:pic>
      <p:pic>
        <p:nvPicPr>
          <p:cNvPr id="15" name="Picture 14"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a:off x="3028122" y="2755071"/>
            <a:ext cx="407505" cy="728869"/>
          </a:xfrm>
          <a:prstGeom prst="rect">
            <a:avLst/>
          </a:prstGeom>
          <a:noFill/>
          <a:ln>
            <a:noFill/>
          </a:ln>
        </p:spPr>
      </p:pic>
      <p:pic>
        <p:nvPicPr>
          <p:cNvPr id="16" name="Picture 15"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9312835">
            <a:off x="3719905" y="3721709"/>
            <a:ext cx="407505" cy="728869"/>
          </a:xfrm>
          <a:prstGeom prst="rect">
            <a:avLst/>
          </a:prstGeom>
          <a:noFill/>
          <a:ln>
            <a:noFill/>
          </a:ln>
        </p:spPr>
      </p:pic>
      <p:pic>
        <p:nvPicPr>
          <p:cNvPr id="17" name="Picture 16"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156419">
            <a:off x="4195750" y="3289894"/>
            <a:ext cx="407505" cy="728869"/>
          </a:xfrm>
          <a:prstGeom prst="rect">
            <a:avLst/>
          </a:prstGeom>
          <a:noFill/>
          <a:ln>
            <a:noFill/>
          </a:ln>
        </p:spPr>
      </p:pic>
      <p:pic>
        <p:nvPicPr>
          <p:cNvPr id="18" name="Picture 17"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840470">
            <a:off x="3892095" y="2468822"/>
            <a:ext cx="407505" cy="728869"/>
          </a:xfrm>
          <a:prstGeom prst="rect">
            <a:avLst/>
          </a:prstGeom>
          <a:noFill/>
          <a:ln>
            <a:noFill/>
          </a:ln>
        </p:spPr>
      </p:pic>
      <p:pic>
        <p:nvPicPr>
          <p:cNvPr id="19" name="Picture 18"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840470">
            <a:off x="6853955" y="2351714"/>
            <a:ext cx="407505" cy="728869"/>
          </a:xfrm>
          <a:prstGeom prst="rect">
            <a:avLst/>
          </a:prstGeom>
          <a:noFill/>
          <a:ln>
            <a:noFill/>
          </a:ln>
        </p:spPr>
      </p:pic>
      <p:pic>
        <p:nvPicPr>
          <p:cNvPr id="20" name="Picture 19"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3239933">
            <a:off x="7241437" y="2820766"/>
            <a:ext cx="407505" cy="728869"/>
          </a:xfrm>
          <a:prstGeom prst="rect">
            <a:avLst/>
          </a:prstGeom>
          <a:noFill/>
          <a:ln>
            <a:noFill/>
          </a:ln>
        </p:spPr>
      </p:pic>
      <p:pic>
        <p:nvPicPr>
          <p:cNvPr id="21" name="Picture 20"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4427349">
            <a:off x="6646657" y="3467031"/>
            <a:ext cx="407505" cy="728869"/>
          </a:xfrm>
          <a:prstGeom prst="rect">
            <a:avLst/>
          </a:prstGeom>
          <a:noFill/>
          <a:ln>
            <a:noFill/>
          </a:ln>
        </p:spPr>
      </p:pic>
      <p:pic>
        <p:nvPicPr>
          <p:cNvPr id="22" name="Picture 21"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7400693">
            <a:off x="5919966" y="3046068"/>
            <a:ext cx="407505" cy="728869"/>
          </a:xfrm>
          <a:prstGeom prst="rect">
            <a:avLst/>
          </a:prstGeom>
          <a:noFill/>
          <a:ln>
            <a:noFill/>
          </a:ln>
        </p:spPr>
      </p:pic>
      <p:pic>
        <p:nvPicPr>
          <p:cNvPr id="23" name="Picture 22"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5400000">
            <a:off x="5848395" y="2555466"/>
            <a:ext cx="407505" cy="728869"/>
          </a:xfrm>
          <a:prstGeom prst="rect">
            <a:avLst/>
          </a:prstGeom>
          <a:noFill/>
          <a:ln>
            <a:noFill/>
          </a:ln>
        </p:spPr>
      </p:pic>
      <p:pic>
        <p:nvPicPr>
          <p:cNvPr id="24" name="Picture 23" descr="One source of associations can be crossfeeding. " title="Association network"/>
          <p:cNvPicPr/>
          <p:nvPr/>
        </p:nvPicPr>
        <p:blipFill rotWithShape="1">
          <a:blip r:embed="rId3" cstate="print">
            <a:extLst>
              <a:ext uri="{28A0092B-C50C-407E-A947-70E740481C1C}">
                <a14:useLocalDpi xmlns:a14="http://schemas.microsoft.com/office/drawing/2010/main" val="0"/>
              </a:ext>
            </a:extLst>
          </a:blip>
          <a:srcRect l="40360" t="63477" r="52874" b="17758"/>
          <a:stretch/>
        </p:blipFill>
        <p:spPr bwMode="auto">
          <a:xfrm rot="2013064">
            <a:off x="6365582" y="2203232"/>
            <a:ext cx="407505" cy="728869"/>
          </a:xfrm>
          <a:prstGeom prst="rect">
            <a:avLst/>
          </a:prstGeom>
          <a:noFill/>
          <a:ln>
            <a:noFill/>
          </a:ln>
        </p:spPr>
      </p:pic>
      <p:sp>
        <p:nvSpPr>
          <p:cNvPr id="27" name="Left Brace 26"/>
          <p:cNvSpPr/>
          <p:nvPr/>
        </p:nvSpPr>
        <p:spPr>
          <a:xfrm flipH="1">
            <a:off x="7554569" y="1896571"/>
            <a:ext cx="755374" cy="3335363"/>
          </a:xfrm>
          <a:prstGeom prst="leftBrace">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Rectangle 30"/>
          <p:cNvSpPr/>
          <p:nvPr/>
        </p:nvSpPr>
        <p:spPr>
          <a:xfrm>
            <a:off x="961707" y="6320851"/>
            <a:ext cx="6096000" cy="430887"/>
          </a:xfrm>
          <a:prstGeom prst="rect">
            <a:avLst/>
          </a:prstGeom>
        </p:spPr>
        <p:txBody>
          <a:bodyPr>
            <a:spAutoFit/>
          </a:bodyPr>
          <a:lstStyle/>
          <a:p>
            <a:r>
              <a:rPr lang="en-GB" sz="1100" dirty="0">
                <a:solidFill>
                  <a:schemeClr val="bg1"/>
                </a:solidFill>
              </a:rPr>
              <a:t>van </a:t>
            </a:r>
            <a:r>
              <a:rPr lang="en-GB" sz="1100" dirty="0" err="1">
                <a:solidFill>
                  <a:schemeClr val="bg1"/>
                </a:solidFill>
              </a:rPr>
              <a:t>Vliet</a:t>
            </a:r>
            <a:r>
              <a:rPr lang="en-GB" sz="1100" dirty="0">
                <a:solidFill>
                  <a:schemeClr val="bg1"/>
                </a:solidFill>
              </a:rPr>
              <a:t>, S., </a:t>
            </a:r>
            <a:r>
              <a:rPr lang="en-GB" sz="1100" dirty="0" err="1">
                <a:solidFill>
                  <a:schemeClr val="bg1"/>
                </a:solidFill>
              </a:rPr>
              <a:t>Kiviet</a:t>
            </a:r>
            <a:r>
              <a:rPr lang="en-GB" sz="1100" dirty="0">
                <a:solidFill>
                  <a:schemeClr val="bg1"/>
                </a:solidFill>
              </a:rPr>
              <a:t>, D. J., Schlegel, S., &amp; Ackermann, M. (2019). Short-range interactions govern cellular dynamics in microbial multi-genotype systems. </a:t>
            </a:r>
            <a:r>
              <a:rPr lang="en-GB" sz="1100" i="1" dirty="0" err="1">
                <a:solidFill>
                  <a:schemeClr val="bg1"/>
                </a:solidFill>
              </a:rPr>
              <a:t>bioRxiv</a:t>
            </a:r>
            <a:r>
              <a:rPr lang="en-GB" sz="1100" dirty="0">
                <a:solidFill>
                  <a:schemeClr val="bg1"/>
                </a:solidFill>
              </a:rPr>
              <a:t>, 530584.</a:t>
            </a:r>
          </a:p>
        </p:txBody>
      </p:sp>
    </p:spTree>
    <p:extLst>
      <p:ext uri="{BB962C8B-B14F-4D97-AF65-F5344CB8AC3E}">
        <p14:creationId xmlns:p14="http://schemas.microsoft.com/office/powerpoint/2010/main" val="3854278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Associations =/= interactions</a:t>
            </a:r>
            <a:endParaRPr lang="en-US" dirty="0"/>
          </a:p>
          <a:p>
            <a:pPr lvl="1"/>
            <a:r>
              <a:rPr lang="en-US" dirty="0" smtClean="0"/>
              <a:t>Can represent environment</a:t>
            </a:r>
          </a:p>
          <a:p>
            <a:endParaRPr lang="en-US" dirty="0" smtClean="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45</a:t>
            </a:fld>
            <a:endParaRPr lang="nl-NL"/>
          </a:p>
        </p:txBody>
      </p:sp>
      <p:sp>
        <p:nvSpPr>
          <p:cNvPr id="5" name="Title 4"/>
          <p:cNvSpPr>
            <a:spLocks noGrp="1"/>
          </p:cNvSpPr>
          <p:nvPr>
            <p:ph type="title"/>
          </p:nvPr>
        </p:nvSpPr>
        <p:spPr/>
        <p:txBody>
          <a:bodyPr/>
          <a:lstStyle/>
          <a:p>
            <a:r>
              <a:rPr lang="en-US" dirty="0" smtClean="0"/>
              <a:t>Microbial associations</a:t>
            </a:r>
            <a:endParaRPr lang="en-US" dirty="0"/>
          </a:p>
        </p:txBody>
      </p:sp>
      <p:sp>
        <p:nvSpPr>
          <p:cNvPr id="25" name="Rectangle 24"/>
          <p:cNvSpPr/>
          <p:nvPr/>
        </p:nvSpPr>
        <p:spPr>
          <a:xfrm>
            <a:off x="934278" y="6257836"/>
            <a:ext cx="5015948" cy="430887"/>
          </a:xfrm>
          <a:prstGeom prst="rect">
            <a:avLst/>
          </a:prstGeom>
        </p:spPr>
        <p:txBody>
          <a:bodyPr wrap="square">
            <a:spAutoFit/>
          </a:bodyPr>
          <a:lstStyle/>
          <a:p>
            <a:r>
              <a:rPr lang="en-US" sz="1100" dirty="0">
                <a:solidFill>
                  <a:schemeClr val="bg1"/>
                </a:solidFill>
              </a:rPr>
              <a:t>Faust &amp; Raes. (2012). Microbial interactions: from networks to models. </a:t>
            </a:r>
            <a:r>
              <a:rPr lang="en-US" sz="1100" i="1" dirty="0">
                <a:solidFill>
                  <a:schemeClr val="bg1"/>
                </a:solidFill>
              </a:rPr>
              <a:t>Nature Reviews Microbiology</a:t>
            </a:r>
            <a:r>
              <a:rPr lang="en-US" sz="1100" dirty="0">
                <a:solidFill>
                  <a:schemeClr val="bg1"/>
                </a:solidFill>
              </a:rPr>
              <a:t>, </a:t>
            </a:r>
            <a:r>
              <a:rPr lang="en-US" sz="1100" i="1" dirty="0">
                <a:solidFill>
                  <a:schemeClr val="bg1"/>
                </a:solidFill>
              </a:rPr>
              <a:t>10</a:t>
            </a:r>
            <a:r>
              <a:rPr lang="en-US" sz="1100" dirty="0">
                <a:solidFill>
                  <a:schemeClr val="bg1"/>
                </a:solidFill>
              </a:rPr>
              <a:t>(8), 538.</a:t>
            </a:r>
          </a:p>
        </p:txBody>
      </p:sp>
    </p:spTree>
    <p:extLst>
      <p:ext uri="{BB962C8B-B14F-4D97-AF65-F5344CB8AC3E}">
        <p14:creationId xmlns:p14="http://schemas.microsoft.com/office/powerpoint/2010/main" val="36579501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spTree>
    <p:extLst>
      <p:ext uri="{BB962C8B-B14F-4D97-AF65-F5344CB8AC3E}">
        <p14:creationId xmlns:p14="http://schemas.microsoft.com/office/powerpoint/2010/main" val="16436698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Rectangle 7"/>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4830816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ccrepe</a:t>
            </a:r>
            <a:endParaRPr lang="en-US" dirty="0" smtClean="0"/>
          </a:p>
          <a:p>
            <a:r>
              <a:rPr lang="en-US" dirty="0" err="1" smtClean="0"/>
              <a:t>CoNet</a:t>
            </a:r>
            <a:endParaRPr lang="en-US" dirty="0" smtClean="0"/>
          </a:p>
          <a:p>
            <a:r>
              <a:rPr lang="en-US" dirty="0" err="1" smtClean="0"/>
              <a:t>FlashWeave</a:t>
            </a:r>
            <a:endParaRPr lang="en-US" dirty="0" smtClean="0"/>
          </a:p>
          <a:p>
            <a:r>
              <a:rPr lang="en-US" dirty="0" err="1" smtClean="0"/>
              <a:t>SparCC</a:t>
            </a:r>
            <a:endParaRPr lang="en-US" dirty="0" smtClean="0"/>
          </a:p>
          <a:p>
            <a:r>
              <a:rPr lang="en-US" dirty="0" smtClean="0"/>
              <a:t>Spearman</a:t>
            </a:r>
          </a:p>
          <a:p>
            <a:r>
              <a:rPr lang="en-US" dirty="0" smtClean="0"/>
              <a:t>SPIEC-EASI</a:t>
            </a:r>
          </a:p>
          <a:p>
            <a:r>
              <a:rPr lang="en-US" dirty="0"/>
              <a:t>WGCNA</a:t>
            </a:r>
          </a:p>
          <a:p>
            <a:pPr marL="0" indent="0">
              <a:buNone/>
            </a:pPr>
            <a:r>
              <a:rPr lang="en-US" dirty="0" smtClean="0"/>
              <a:t>… And many more</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p:cNvSpPr>
            <a:spLocks noGrp="1"/>
          </p:cNvSpPr>
          <p:nvPr>
            <p:ph type="title"/>
          </p:nvPr>
        </p:nvSpPr>
        <p:spPr/>
        <p:txBody>
          <a:bodyPr/>
          <a:lstStyle/>
          <a:p>
            <a:r>
              <a:rPr lang="en-US" dirty="0" smtClean="0"/>
              <a:t>Tools for cross-sectional network analysis</a:t>
            </a:r>
            <a:endParaRPr lang="en-US" dirty="0"/>
          </a:p>
        </p:txBody>
      </p:sp>
      <p:pic>
        <p:nvPicPr>
          <p:cNvPr id="7" name="Picture 6" descr="Nearly all tools perform poorly on all tested models, and have low precision and sensitivity. " title="Network inference tool performan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348" y="1396482"/>
            <a:ext cx="6195598" cy="3543447"/>
          </a:xfrm>
          <a:prstGeom prst="rect">
            <a:avLst/>
          </a:prstGeom>
        </p:spPr>
      </p:pic>
      <p:sp>
        <p:nvSpPr>
          <p:cNvPr id="8" name="5-Point Star 7"/>
          <p:cNvSpPr/>
          <p:nvPr/>
        </p:nvSpPr>
        <p:spPr>
          <a:xfrm>
            <a:off x="5006008" y="1656000"/>
            <a:ext cx="540026" cy="457200"/>
          </a:xfrm>
          <a:prstGeom prst="star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spTree>
    <p:extLst>
      <p:ext uri="{BB962C8B-B14F-4D97-AF65-F5344CB8AC3E}">
        <p14:creationId xmlns:p14="http://schemas.microsoft.com/office/powerpoint/2010/main" val="17037056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4064643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230832"/>
          </a:xfrm>
          <a:prstGeom prst="rect">
            <a:avLst/>
          </a:prstGeom>
        </p:spPr>
        <p:txBody>
          <a:bodyPr wrap="square">
            <a:spAutoFit/>
          </a:bodyPr>
          <a:lstStyle/>
          <a:p>
            <a:r>
              <a:rPr lang="en-US" sz="900" dirty="0" smtClean="0">
                <a:solidFill>
                  <a:schemeClr val="bg1"/>
                </a:solidFill>
              </a:rPr>
              <a:t>Webster &amp;  Thomas. (2016</a:t>
            </a:r>
            <a:r>
              <a:rPr lang="en-US" sz="900" dirty="0">
                <a:solidFill>
                  <a:schemeClr val="bg1"/>
                </a:solidFill>
              </a:rPr>
              <a:t>). The sponge </a:t>
            </a:r>
            <a:r>
              <a:rPr lang="en-US" sz="900" dirty="0" err="1">
                <a:solidFill>
                  <a:schemeClr val="bg1"/>
                </a:solidFill>
              </a:rPr>
              <a:t>hologenome</a:t>
            </a:r>
            <a:r>
              <a:rPr lang="en-US" sz="900" dirty="0">
                <a:solidFill>
                  <a:schemeClr val="bg1"/>
                </a:solidFill>
              </a:rPr>
              <a:t>. </a:t>
            </a:r>
            <a:r>
              <a:rPr lang="en-US" sz="900" i="1" dirty="0" err="1">
                <a:solidFill>
                  <a:schemeClr val="bg1"/>
                </a:solidFill>
              </a:rPr>
              <a:t>MBio</a:t>
            </a:r>
            <a:r>
              <a:rPr lang="en-US" sz="900" dirty="0">
                <a:solidFill>
                  <a:schemeClr val="bg1"/>
                </a:solidFill>
              </a:rPr>
              <a:t>, </a:t>
            </a:r>
            <a:r>
              <a:rPr lang="en-US" sz="900" i="1" dirty="0">
                <a:solidFill>
                  <a:schemeClr val="bg1"/>
                </a:solidFill>
              </a:rPr>
              <a:t>7</a:t>
            </a:r>
            <a:r>
              <a:rPr lang="en-US" sz="900" dirty="0">
                <a:solidFill>
                  <a:schemeClr val="bg1"/>
                </a:solidFill>
              </a:rPr>
              <a:t>(2), e00135-16.</a:t>
            </a:r>
          </a:p>
        </p:txBody>
      </p:sp>
      <p:pic>
        <p:nvPicPr>
          <p:cNvPr id="9" name="Picture 8" descr="Sponges interact with microbes living inside the spongocoel (hollow part inside a sponge)" title="Sponge microbio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9122" y="1755690"/>
            <a:ext cx="5151120" cy="3706392"/>
          </a:xfrm>
          <a:prstGeom prst="rect">
            <a:avLst/>
          </a:prstGeom>
        </p:spPr>
      </p:pic>
    </p:spTree>
    <p:extLst>
      <p:ext uri="{BB962C8B-B14F-4D97-AF65-F5344CB8AC3E}">
        <p14:creationId xmlns:p14="http://schemas.microsoft.com/office/powerpoint/2010/main" val="39906672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34875794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Sparse </a:t>
            </a:r>
            <a:r>
              <a:rPr lang="en-US" dirty="0" err="1" smtClean="0"/>
              <a:t>InversE</a:t>
            </a:r>
            <a:r>
              <a:rPr lang="en-US" dirty="0" smtClean="0"/>
              <a:t> Covariance estimation </a:t>
            </a:r>
            <a:br>
              <a:rPr lang="en-US" dirty="0" smtClean="0"/>
            </a:br>
            <a:r>
              <a:rPr lang="en-US" dirty="0" smtClean="0"/>
              <a:t>for Ecological </a:t>
            </a:r>
            <a:r>
              <a:rPr lang="en-US" dirty="0" err="1" smtClean="0"/>
              <a:t>Assocation</a:t>
            </a:r>
            <a:r>
              <a:rPr lang="en-US" dirty="0" smtClean="0"/>
              <a:t> Inference</a:t>
            </a:r>
            <a:endParaRPr lang="en-US" dirty="0"/>
          </a:p>
          <a:p>
            <a:r>
              <a:rPr lang="en-US" dirty="0" smtClean="0"/>
              <a:t>Centered log-ratio transformation</a:t>
            </a:r>
          </a:p>
          <a:p>
            <a:r>
              <a:rPr lang="en-US" dirty="0" smtClean="0"/>
              <a:t>Neighborhood selection</a:t>
            </a:r>
          </a:p>
          <a:p>
            <a:pPr lvl="1"/>
            <a:r>
              <a:rPr lang="en-US" dirty="0" smtClean="0"/>
              <a:t>Solves regularized linear regression</a:t>
            </a:r>
          </a:p>
          <a:p>
            <a:r>
              <a:rPr lang="en-US" dirty="0" smtClean="0"/>
              <a:t>Inverse Covariance selection</a:t>
            </a:r>
          </a:p>
          <a:p>
            <a:pPr lvl="1"/>
            <a:r>
              <a:rPr lang="en-US" dirty="0" smtClean="0"/>
              <a:t>Solves penalized maximum likelihood</a:t>
            </a:r>
          </a:p>
          <a:p>
            <a:r>
              <a:rPr lang="en-US" dirty="0" smtClean="0"/>
              <a:t>Stability-based model selection (</a:t>
            </a:r>
            <a:r>
              <a:rPr lang="en-US" dirty="0" err="1" smtClean="0"/>
              <a:t>StARs</a:t>
            </a:r>
            <a:r>
              <a:rPr lang="en-US" dirty="0" smtClean="0"/>
              <a:t>)</a:t>
            </a:r>
          </a:p>
          <a:p>
            <a:pPr lvl="1"/>
            <a:r>
              <a:rPr lang="en-US" dirty="0" smtClean="0"/>
              <a:t>Take subsamples to calculate edge stability</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p:cNvSpPr>
            <a:spLocks noGrp="1"/>
          </p:cNvSpPr>
          <p:nvPr>
            <p:ph type="title"/>
          </p:nvPr>
        </p:nvSpPr>
        <p:spPr/>
        <p:txBody>
          <a:bodyPr/>
          <a:lstStyle/>
          <a:p>
            <a:r>
              <a:rPr lang="en-US" dirty="0" smtClean="0"/>
              <a:t>SPIEC-EASI</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Kurtz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2015). Sparse and compositionally robust inference of microbial ecological networks.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11</a:t>
            </a:r>
            <a:r>
              <a:rPr lang="en-US" sz="1100" dirty="0">
                <a:solidFill>
                  <a:schemeClr val="bg1"/>
                </a:solidFill>
              </a:rPr>
              <a:t>(5), e1004226.</a:t>
            </a:r>
          </a:p>
        </p:txBody>
      </p:sp>
      <p:pic>
        <p:nvPicPr>
          <p:cNvPr id="8" name="Picture 7" descr="SPIEC-EASI transforms data with a CLR transformation and then uses neighborhood selection or inverse covariance selection to generate a model. Edges are then selected based on stability across permutations. " title="SPIEC-EASI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648" y="1941444"/>
            <a:ext cx="4915270" cy="3158061"/>
          </a:xfrm>
          <a:prstGeom prst="rect">
            <a:avLst/>
          </a:prstGeom>
        </p:spPr>
      </p:pic>
    </p:spTree>
    <p:extLst>
      <p:ext uri="{BB962C8B-B14F-4D97-AF65-F5344CB8AC3E}">
        <p14:creationId xmlns:p14="http://schemas.microsoft.com/office/powerpoint/2010/main" val="2547450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644640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19466313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Combines measures</a:t>
            </a:r>
          </a:p>
          <a:p>
            <a:pPr lvl="1"/>
            <a:r>
              <a:rPr lang="en-US" dirty="0" smtClean="0"/>
              <a:t>Pearson</a:t>
            </a:r>
          </a:p>
          <a:p>
            <a:pPr lvl="1"/>
            <a:r>
              <a:rPr lang="en-US" dirty="0" smtClean="0"/>
              <a:t>Spearman</a:t>
            </a:r>
          </a:p>
          <a:p>
            <a:pPr lvl="1"/>
            <a:r>
              <a:rPr lang="en-US" dirty="0" smtClean="0"/>
              <a:t>MIC</a:t>
            </a:r>
          </a:p>
          <a:p>
            <a:pPr lvl="1"/>
            <a:r>
              <a:rPr lang="en-US" dirty="0" smtClean="0"/>
              <a:t>Bray-Curtis</a:t>
            </a:r>
          </a:p>
          <a:p>
            <a:r>
              <a:rPr lang="en-US" dirty="0" smtClean="0"/>
              <a:t>Permutation with </a:t>
            </a:r>
            <a:br>
              <a:rPr lang="en-US" dirty="0" smtClean="0"/>
            </a:br>
            <a:r>
              <a:rPr lang="en-US" dirty="0" smtClean="0"/>
              <a:t>renormalization (</a:t>
            </a:r>
            <a:r>
              <a:rPr lang="en-US" dirty="0" err="1" smtClean="0"/>
              <a:t>ReBoot</a:t>
            </a:r>
            <a:r>
              <a:rPr lang="en-US" dirty="0" smtClean="0"/>
              <a:t>)</a:t>
            </a:r>
          </a:p>
          <a:p>
            <a:pPr lvl="1"/>
            <a:r>
              <a:rPr lang="en-US" dirty="0" smtClean="0"/>
              <a:t>Tackles compositionality</a:t>
            </a:r>
          </a:p>
          <a:p>
            <a:r>
              <a:rPr lang="en-US" dirty="0" smtClean="0"/>
              <a:t>Bootstraps to compute p-values</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p:cNvSpPr>
            <a:spLocks noGrp="1"/>
          </p:cNvSpPr>
          <p:nvPr>
            <p:ph type="title"/>
          </p:nvPr>
        </p:nvSpPr>
        <p:spPr/>
        <p:txBody>
          <a:bodyPr/>
          <a:lstStyle/>
          <a:p>
            <a:r>
              <a:rPr lang="en-US" dirty="0" err="1" smtClean="0"/>
              <a:t>CoNet</a:t>
            </a:r>
            <a:endParaRPr lang="en-US" dirty="0"/>
          </a:p>
        </p:txBody>
      </p:sp>
      <p:sp>
        <p:nvSpPr>
          <p:cNvPr id="7" name="Rectangle 6"/>
          <p:cNvSpPr/>
          <p:nvPr/>
        </p:nvSpPr>
        <p:spPr>
          <a:xfrm>
            <a:off x="934277" y="6257836"/>
            <a:ext cx="6301409" cy="430887"/>
          </a:xfrm>
          <a:prstGeom prst="rect">
            <a:avLst/>
          </a:prstGeom>
        </p:spPr>
        <p:txBody>
          <a:bodyPr wrap="square">
            <a:spAutoFit/>
          </a:bodyPr>
          <a:lstStyle/>
          <a:p>
            <a:r>
              <a:rPr lang="en-US" sz="1100" dirty="0" smtClean="0">
                <a:solidFill>
                  <a:schemeClr val="bg1"/>
                </a:solidFill>
              </a:rPr>
              <a:t>Faust</a:t>
            </a:r>
            <a:r>
              <a:rPr lang="en-US" sz="1100" dirty="0">
                <a:solidFill>
                  <a:schemeClr val="bg1"/>
                </a:solidFill>
              </a:rPr>
              <a:t> </a:t>
            </a:r>
            <a:r>
              <a:rPr lang="en-US" sz="1100" dirty="0" smtClean="0">
                <a:solidFill>
                  <a:schemeClr val="bg1"/>
                </a:solidFill>
              </a:rPr>
              <a:t>&amp; Raes. </a:t>
            </a:r>
            <a:r>
              <a:rPr lang="en-US" sz="1100" dirty="0">
                <a:solidFill>
                  <a:schemeClr val="bg1"/>
                </a:solidFill>
              </a:rPr>
              <a:t>(2016). </a:t>
            </a:r>
            <a:r>
              <a:rPr lang="en-US" sz="1100" dirty="0" err="1">
                <a:solidFill>
                  <a:schemeClr val="bg1"/>
                </a:solidFill>
              </a:rPr>
              <a:t>CoNet</a:t>
            </a:r>
            <a:r>
              <a:rPr lang="en-US" sz="1100" dirty="0">
                <a:solidFill>
                  <a:schemeClr val="bg1"/>
                </a:solidFill>
              </a:rPr>
              <a:t> app: inference of biological association networks using </a:t>
            </a:r>
            <a:r>
              <a:rPr lang="en-US" sz="1100" dirty="0" err="1">
                <a:solidFill>
                  <a:schemeClr val="bg1"/>
                </a:solidFill>
              </a:rPr>
              <a:t>Cytoscape</a:t>
            </a:r>
            <a:r>
              <a:rPr lang="en-US" sz="1100" dirty="0">
                <a:solidFill>
                  <a:schemeClr val="bg1"/>
                </a:solidFill>
              </a:rPr>
              <a:t>. </a:t>
            </a:r>
            <a:r>
              <a:rPr lang="en-US" sz="1100" i="1" dirty="0">
                <a:solidFill>
                  <a:schemeClr val="bg1"/>
                </a:solidFill>
              </a:rPr>
              <a:t>F1000Research</a:t>
            </a:r>
            <a:r>
              <a:rPr lang="en-US" sz="1100" dirty="0">
                <a:solidFill>
                  <a:schemeClr val="bg1"/>
                </a:solidFill>
              </a:rPr>
              <a:t>, </a:t>
            </a:r>
            <a:r>
              <a:rPr lang="en-US" sz="1100" i="1" dirty="0">
                <a:solidFill>
                  <a:schemeClr val="bg1"/>
                </a:solidFill>
              </a:rPr>
              <a:t>5</a:t>
            </a:r>
            <a:r>
              <a:rPr lang="en-US" sz="1100" dirty="0">
                <a:solidFill>
                  <a:schemeClr val="bg1"/>
                </a:solidFill>
              </a:rPr>
              <a:t>.</a:t>
            </a:r>
          </a:p>
        </p:txBody>
      </p:sp>
      <p:pic>
        <p:nvPicPr>
          <p:cNvPr id="11" name="Picture 10" descr="CoNet first preprocesses, then predicts associations with different methods. It uses thresholds to filter associations and uses a permutation + bootstrapping strategy to compute p-values. " title="CoNet pipeline"/>
          <p:cNvPicPr>
            <a:picLocks noChangeAspect="1"/>
          </p:cNvPicPr>
          <p:nvPr/>
        </p:nvPicPr>
        <p:blipFill>
          <a:blip r:embed="rId2"/>
          <a:stretch>
            <a:fillRect/>
          </a:stretch>
        </p:blipFill>
        <p:spPr>
          <a:xfrm>
            <a:off x="6451384" y="1518164"/>
            <a:ext cx="4532597" cy="3210132"/>
          </a:xfrm>
          <a:prstGeom prst="rect">
            <a:avLst/>
          </a:prstGeom>
        </p:spPr>
      </p:pic>
    </p:spTree>
    <p:extLst>
      <p:ext uri="{BB962C8B-B14F-4D97-AF65-F5344CB8AC3E}">
        <p14:creationId xmlns:p14="http://schemas.microsoft.com/office/powerpoint/2010/main" val="26653884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a:t>Generalized </a:t>
            </a:r>
            <a:r>
              <a:rPr lang="en-US" dirty="0" err="1" smtClean="0"/>
              <a:t>Lotka-Volterra</a:t>
            </a:r>
            <a:r>
              <a:rPr lang="en-US" dirty="0" smtClean="0"/>
              <a:t> (</a:t>
            </a:r>
            <a:r>
              <a:rPr lang="en-US" dirty="0"/>
              <a:t>LIMITS, </a:t>
            </a:r>
            <a:r>
              <a:rPr lang="en-US" dirty="0" smtClean="0"/>
              <a:t>MDSINE</a:t>
            </a:r>
            <a:r>
              <a:rPr lang="en-US" dirty="0"/>
              <a:t>)</a:t>
            </a:r>
            <a:endParaRPr lang="en-US" dirty="0" smtClean="0"/>
          </a:p>
          <a:p>
            <a:pPr lvl="1"/>
            <a:r>
              <a:rPr lang="en-US" dirty="0" smtClean="0"/>
              <a:t>Ricker </a:t>
            </a:r>
          </a:p>
          <a:p>
            <a:pPr lvl="1"/>
            <a:r>
              <a:rPr lang="en-US" dirty="0" smtClean="0"/>
              <a:t>Hubbell</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smtClean="0">
                <a:solidFill>
                  <a:schemeClr val="bg1"/>
                </a:solidFill>
              </a:rPr>
              <a:t>Berry &amp; </a:t>
            </a:r>
            <a:r>
              <a:rPr lang="en-US" sz="1100" dirty="0" err="1" smtClean="0">
                <a:solidFill>
                  <a:schemeClr val="bg1"/>
                </a:solidFill>
              </a:rPr>
              <a:t>Widder</a:t>
            </a:r>
            <a:r>
              <a:rPr lang="en-US" sz="1100" dirty="0" smtClean="0">
                <a:solidFill>
                  <a:schemeClr val="bg1"/>
                </a:solidFill>
              </a:rPr>
              <a:t>. </a:t>
            </a:r>
            <a:r>
              <a:rPr lang="en-US" sz="1100" dirty="0">
                <a:solidFill>
                  <a:schemeClr val="bg1"/>
                </a:solidFill>
              </a:rPr>
              <a:t>(2014). Deciphering microbial interactions and detecting keystone species with co-occurrence networks. </a:t>
            </a:r>
            <a:r>
              <a:rPr lang="en-US" sz="1100" i="1" dirty="0">
                <a:solidFill>
                  <a:schemeClr val="bg1"/>
                </a:solidFill>
              </a:rPr>
              <a:t>Frontiers in microbiology</a:t>
            </a:r>
            <a:r>
              <a:rPr lang="en-US" sz="1100" dirty="0">
                <a:solidFill>
                  <a:schemeClr val="bg1"/>
                </a:solidFill>
              </a:rPr>
              <a:t>, </a:t>
            </a:r>
            <a:r>
              <a:rPr lang="en-US" sz="1100" i="1" dirty="0">
                <a:solidFill>
                  <a:schemeClr val="bg1"/>
                </a:solidFill>
              </a:rPr>
              <a:t>5</a:t>
            </a:r>
            <a:r>
              <a:rPr lang="en-US" sz="1100" dirty="0">
                <a:solidFill>
                  <a:schemeClr val="bg1"/>
                </a:solidFill>
              </a:rPr>
              <a:t>, 219.</a:t>
            </a:r>
          </a:p>
        </p:txBody>
      </p:sp>
      <p:pic>
        <p:nvPicPr>
          <p:cNvPr id="7" name="Picture 6" descr="Overview figure demonstrating how an interaction matrix can be used to simulate dynamics of communities. This can generate a co-occurrence network. " title="Community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444" y="2892287"/>
            <a:ext cx="4259132" cy="2883727"/>
          </a:xfrm>
          <a:prstGeom prst="rect">
            <a:avLst/>
          </a:prstGeom>
        </p:spPr>
      </p:pic>
    </p:spTree>
    <p:extLst>
      <p:ext uri="{BB962C8B-B14F-4D97-AF65-F5344CB8AC3E}">
        <p14:creationId xmlns:p14="http://schemas.microsoft.com/office/powerpoint/2010/main" val="1783090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Population models</a:t>
            </a:r>
            <a:endParaRPr lang="en-US" dirty="0"/>
          </a:p>
          <a:p>
            <a:pPr lvl="1"/>
            <a:r>
              <a:rPr lang="en-US" dirty="0" smtClean="0"/>
              <a:t>Generalized </a:t>
            </a:r>
            <a:r>
              <a:rPr lang="en-US" dirty="0" err="1" smtClean="0"/>
              <a:t>Lotka-Volterra</a:t>
            </a:r>
            <a:r>
              <a:rPr lang="en-US" dirty="0" smtClean="0"/>
              <a:t> (LIMITS, MDSINE)</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31780126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Rectangle 5"/>
          <p:cNvSpPr/>
          <p:nvPr/>
        </p:nvSpPr>
        <p:spPr>
          <a:xfrm>
            <a:off x="934277" y="6201520"/>
            <a:ext cx="6301409" cy="600164"/>
          </a:xfrm>
          <a:prstGeom prst="rect">
            <a:avLst/>
          </a:prstGeom>
        </p:spPr>
        <p:txBody>
          <a:bodyPr wrap="square">
            <a:spAutoFit/>
          </a:bodyPr>
          <a:lstStyle/>
          <a:p>
            <a:r>
              <a:rPr lang="en-US" sz="1100" dirty="0" err="1" smtClean="0">
                <a:solidFill>
                  <a:schemeClr val="bg1"/>
                </a:solidFill>
              </a:rPr>
              <a:t>Schwager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(2017). A Bayesian method for detecting pairwise associations in compositional data. </a:t>
            </a:r>
            <a:r>
              <a:rPr lang="en-US" sz="1100" i="1" dirty="0" err="1" smtClean="0">
                <a:solidFill>
                  <a:schemeClr val="bg1"/>
                </a:solidFill>
              </a:rPr>
              <a:t>PLoS</a:t>
            </a:r>
            <a:r>
              <a:rPr lang="en-US" sz="1100" i="1" dirty="0" smtClean="0">
                <a:solidFill>
                  <a:schemeClr val="bg1"/>
                </a:solidFill>
              </a:rPr>
              <a:t> computational biology</a:t>
            </a:r>
            <a:r>
              <a:rPr lang="en-US" sz="1100" dirty="0" smtClean="0">
                <a:solidFill>
                  <a:schemeClr val="bg1"/>
                </a:solidFill>
              </a:rPr>
              <a:t>, </a:t>
            </a:r>
            <a:r>
              <a:rPr lang="en-US" sz="1100" i="1" dirty="0" smtClean="0">
                <a:solidFill>
                  <a:schemeClr val="bg1"/>
                </a:solidFill>
              </a:rPr>
              <a:t>13</a:t>
            </a:r>
            <a:r>
              <a:rPr lang="en-US" sz="1100" dirty="0" smtClean="0">
                <a:solidFill>
                  <a:schemeClr val="bg1"/>
                </a:solidFill>
              </a:rPr>
              <a:t>(11), e1005852.</a:t>
            </a:r>
            <a:br>
              <a:rPr lang="en-US" sz="1100" dirty="0" smtClean="0">
                <a:solidFill>
                  <a:schemeClr val="bg1"/>
                </a:solidFill>
              </a:rPr>
            </a:br>
            <a:endParaRPr lang="en-US" sz="1100" dirty="0">
              <a:solidFill>
                <a:schemeClr val="bg1"/>
              </a:solidFill>
            </a:endParaRPr>
          </a:p>
        </p:txBody>
      </p:sp>
      <p:pic>
        <p:nvPicPr>
          <p:cNvPr id="7" name="Picture 6" descr="Microbial association network predicted with Bayesian methods. " title="Bayesia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026" y="2864868"/>
            <a:ext cx="4922447" cy="3179480"/>
          </a:xfrm>
          <a:prstGeom prst="rect">
            <a:avLst/>
          </a:prstGeom>
        </p:spPr>
      </p:pic>
    </p:spTree>
    <p:extLst>
      <p:ext uri="{BB962C8B-B14F-4D97-AF65-F5344CB8AC3E}">
        <p14:creationId xmlns:p14="http://schemas.microsoft.com/office/powerpoint/2010/main" val="4253909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Tree>
    <p:extLst>
      <p:ext uri="{BB962C8B-B14F-4D97-AF65-F5344CB8AC3E}">
        <p14:creationId xmlns:p14="http://schemas.microsoft.com/office/powerpoint/2010/main" val="23258222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646331"/>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p:txBody>
      </p:sp>
    </p:spTree>
    <p:extLst>
      <p:ext uri="{BB962C8B-B14F-4D97-AF65-F5344CB8AC3E}">
        <p14:creationId xmlns:p14="http://schemas.microsoft.com/office/powerpoint/2010/main" val="2018930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p:cNvSpPr>
            <a:spLocks noGrp="1"/>
          </p:cNvSpPr>
          <p:nvPr>
            <p:ph type="title"/>
          </p:nvPr>
        </p:nvSpPr>
        <p:spPr/>
        <p:txBody>
          <a:bodyPr/>
          <a:lstStyle/>
          <a:p>
            <a:r>
              <a:rPr lang="en-US" dirty="0" smtClean="0"/>
              <a:t>Microbial organisms interact</a:t>
            </a:r>
            <a:endParaRPr lang="en-US" dirty="0"/>
          </a:p>
        </p:txBody>
      </p:sp>
      <p:sp>
        <p:nvSpPr>
          <p:cNvPr id="7" name="Rectangle 6"/>
          <p:cNvSpPr/>
          <p:nvPr/>
        </p:nvSpPr>
        <p:spPr>
          <a:xfrm>
            <a:off x="796571" y="6349333"/>
            <a:ext cx="4169681" cy="507831"/>
          </a:xfrm>
          <a:prstGeom prst="rect">
            <a:avLst/>
          </a:prstGeom>
        </p:spPr>
        <p:txBody>
          <a:bodyPr wrap="square">
            <a:spAutoFit/>
          </a:bodyPr>
          <a:lstStyle/>
          <a:p>
            <a:r>
              <a:rPr lang="en-US" sz="900" dirty="0" smtClean="0">
                <a:solidFill>
                  <a:schemeClr val="bg1"/>
                </a:solidFill>
              </a:rPr>
              <a:t>Zhang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2018). Fungal networks shape dynamics of bacterial dispersal and community assembly in cheese rind microbiomes. </a:t>
            </a:r>
            <a:r>
              <a:rPr lang="en-US" sz="900" i="1" dirty="0">
                <a:solidFill>
                  <a:schemeClr val="bg1"/>
                </a:solidFill>
              </a:rPr>
              <a:t>Nature communications</a:t>
            </a:r>
            <a:r>
              <a:rPr lang="en-US" sz="900" dirty="0">
                <a:solidFill>
                  <a:schemeClr val="bg1"/>
                </a:solidFill>
              </a:rPr>
              <a:t>, </a:t>
            </a:r>
            <a:r>
              <a:rPr lang="en-US" sz="900" i="1" dirty="0">
                <a:solidFill>
                  <a:schemeClr val="bg1"/>
                </a:solidFill>
              </a:rPr>
              <a:t>9</a:t>
            </a:r>
            <a:r>
              <a:rPr lang="en-US" sz="900" dirty="0">
                <a:solidFill>
                  <a:schemeClr val="bg1"/>
                </a:solidFill>
              </a:rPr>
              <a:t>(1), 336.</a:t>
            </a:r>
          </a:p>
        </p:txBody>
      </p:sp>
      <p:pic>
        <p:nvPicPr>
          <p:cNvPr id="6" name="41467_2017_2522_MOESM6_ESM" descr="Microbes use fungus as 'highways' to traverse cheese" title="Cheese microbio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33620" y="1749288"/>
            <a:ext cx="6525959" cy="3670852"/>
          </a:xfrm>
          <a:prstGeom prst="rect">
            <a:avLst/>
          </a:prstGeom>
        </p:spPr>
      </p:pic>
    </p:spTree>
    <p:extLst>
      <p:ext uri="{BB962C8B-B14F-4D97-AF65-F5344CB8AC3E}">
        <p14:creationId xmlns:p14="http://schemas.microsoft.com/office/powerpoint/2010/main" val="4934451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a:p>
            <a:pPr marL="285750" indent="-285750">
              <a:buFont typeface="Arial" panose="020B0604020202020204" pitchFamily="34" charset="0"/>
              <a:buChar char="•"/>
            </a:pPr>
            <a:r>
              <a:rPr lang="en-US" b="1" dirty="0" smtClean="0"/>
              <a:t>Presence of temporal structure is a requirement</a:t>
            </a:r>
            <a:endParaRPr lang="en-US" b="1" dirty="0"/>
          </a:p>
        </p:txBody>
      </p:sp>
    </p:spTree>
    <p:extLst>
      <p:ext uri="{BB962C8B-B14F-4D97-AF65-F5344CB8AC3E}">
        <p14:creationId xmlns:p14="http://schemas.microsoft.com/office/powerpoint/2010/main" val="33649720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Population models</a:t>
            </a:r>
            <a:endParaRPr lang="en-US" dirty="0"/>
          </a:p>
          <a:p>
            <a:pPr lvl="1"/>
            <a:r>
              <a:rPr lang="en-US" dirty="0" smtClean="0"/>
              <a:t>Generalized </a:t>
            </a:r>
            <a:r>
              <a:rPr lang="en-US" dirty="0" err="1" smtClean="0"/>
              <a:t>Lotka-Volterra</a:t>
            </a:r>
            <a:r>
              <a:rPr lang="en-US" dirty="0"/>
              <a:t> (LIMITS, MDSINE</a:t>
            </a:r>
            <a:r>
              <a:rPr lang="en-US" dirty="0" smtClean="0"/>
              <a:t>)</a:t>
            </a:r>
          </a:p>
          <a:p>
            <a:pPr lvl="1"/>
            <a:r>
              <a:rPr lang="en-US" dirty="0" smtClean="0"/>
              <a:t>Ricker </a:t>
            </a:r>
          </a:p>
          <a:p>
            <a:pPr lvl="1"/>
            <a:r>
              <a:rPr lang="en-US" dirty="0" smtClean="0"/>
              <a:t>Hubbell</a:t>
            </a:r>
          </a:p>
          <a:p>
            <a:r>
              <a:rPr lang="en-US" dirty="0" smtClean="0"/>
              <a:t>Statistical approaches</a:t>
            </a:r>
          </a:p>
          <a:p>
            <a:pPr lvl="1"/>
            <a:r>
              <a:rPr lang="en-US" dirty="0" smtClean="0"/>
              <a:t>ARIMA</a:t>
            </a:r>
          </a:p>
          <a:p>
            <a:pPr lvl="1"/>
            <a:r>
              <a:rPr lang="en-US" dirty="0" smtClean="0"/>
              <a:t>VAR</a:t>
            </a:r>
          </a:p>
          <a:p>
            <a:r>
              <a:rPr lang="en-US" dirty="0" smtClean="0"/>
              <a:t>Bayesian models (</a:t>
            </a:r>
            <a:r>
              <a:rPr lang="en-US" dirty="0" err="1" smtClean="0"/>
              <a:t>BAnOCC</a:t>
            </a:r>
            <a:r>
              <a:rPr lang="en-US" dirty="0" smtClean="0"/>
              <a:t>)</a:t>
            </a:r>
          </a:p>
          <a:p>
            <a:r>
              <a:rPr lang="en-US" dirty="0" smtClean="0"/>
              <a:t>Local similarity (</a:t>
            </a:r>
            <a:r>
              <a:rPr lang="en-US" dirty="0" err="1" smtClean="0"/>
              <a:t>eLSA</a:t>
            </a:r>
            <a:r>
              <a:rPr lang="en-US" dirty="0" smtClean="0"/>
              <a:t>)</a:t>
            </a:r>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p:cNvSpPr>
            <a:spLocks noGrp="1"/>
          </p:cNvSpPr>
          <p:nvPr>
            <p:ph type="title"/>
          </p:nvPr>
        </p:nvSpPr>
        <p:spPr/>
        <p:txBody>
          <a:bodyPr/>
          <a:lstStyle/>
          <a:p>
            <a:r>
              <a:rPr lang="en-US" dirty="0" smtClean="0"/>
              <a:t>Approaches for longitudinal network analysis</a:t>
            </a:r>
            <a:endParaRPr lang="en-US" dirty="0"/>
          </a:p>
        </p:txBody>
      </p:sp>
      <p:sp>
        <p:nvSpPr>
          <p:cNvPr id="6" name="TextBox 5"/>
          <p:cNvSpPr txBox="1"/>
          <p:nvPr/>
        </p:nvSpPr>
        <p:spPr>
          <a:xfrm>
            <a:off x="5960165" y="2898913"/>
            <a:ext cx="4827104"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Most time series approaches require large sample numbers for model fitting</a:t>
            </a:r>
          </a:p>
          <a:p>
            <a:pPr marL="285750" indent="-285750">
              <a:buFont typeface="Arial" panose="020B0604020202020204" pitchFamily="34" charset="0"/>
              <a:buChar char="•"/>
            </a:pPr>
            <a:r>
              <a:rPr lang="en-US" b="1" dirty="0" smtClean="0"/>
              <a:t>Presence of temporal structure is a requirement</a:t>
            </a:r>
          </a:p>
          <a:p>
            <a:pPr marL="285750" indent="-285750">
              <a:buFont typeface="Arial" panose="020B0604020202020204" pitchFamily="34" charset="0"/>
              <a:buChar char="•"/>
            </a:pPr>
            <a:r>
              <a:rPr lang="en-US" b="1" dirty="0" smtClean="0"/>
              <a:t>Not all tools support replicates</a:t>
            </a:r>
            <a:endParaRPr lang="en-US" b="1" dirty="0"/>
          </a:p>
        </p:txBody>
      </p:sp>
    </p:spTree>
    <p:extLst>
      <p:ext uri="{BB962C8B-B14F-4D97-AF65-F5344CB8AC3E}">
        <p14:creationId xmlns:p14="http://schemas.microsoft.com/office/powerpoint/2010/main" val="9201969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Parameterizes Ricker model </a:t>
            </a:r>
            <a:br>
              <a:rPr lang="en-US" dirty="0" smtClean="0"/>
            </a:br>
            <a:r>
              <a:rPr lang="en-US" dirty="0" smtClean="0"/>
              <a:t>(discrete version of </a:t>
            </a:r>
            <a:r>
              <a:rPr lang="en-US" dirty="0" err="1" smtClean="0"/>
              <a:t>gLV</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8" name="Picture 7" descr="Time series plot of microbial abundances, generated with a Ricker model. The Ricker model is inherently noisy and the time series show how abundances converge at a certain point but remain noisy. " title="Ricker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1530" y="1109869"/>
            <a:ext cx="4393096" cy="4393096"/>
          </a:xfrm>
          <a:prstGeom prst="rect">
            <a:avLst/>
          </a:prstGeom>
        </p:spPr>
      </p:pic>
    </p:spTree>
    <p:extLst>
      <p:ext uri="{BB962C8B-B14F-4D97-AF65-F5344CB8AC3E}">
        <p14:creationId xmlns:p14="http://schemas.microsoft.com/office/powerpoint/2010/main" val="37365277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first selects a random interaction and uses this to predict time series. If the prediction error decreases, the interaction is retained.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9077" y="2706756"/>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9411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randomly partitions data into a training set and a test set.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
        <p:nvSpPr>
          <p:cNvPr id="8" name="Rectangle 7"/>
          <p:cNvSpPr/>
          <p:nvPr/>
        </p:nvSpPr>
        <p:spPr>
          <a:xfrm>
            <a:off x="7706139" y="2680252"/>
            <a:ext cx="4373218" cy="31473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0945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5657829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Parameterizes Ricker model </a:t>
            </a:r>
            <a:br>
              <a:rPr lang="en-US" dirty="0"/>
            </a:br>
            <a:r>
              <a:rPr lang="en-US" dirty="0"/>
              <a:t>(discrete version of </a:t>
            </a:r>
            <a:r>
              <a:rPr lang="en-US" dirty="0" err="1"/>
              <a:t>gLV</a:t>
            </a:r>
            <a:r>
              <a:rPr lang="en-US" dirty="0"/>
              <a:t>)</a:t>
            </a:r>
          </a:p>
          <a:p>
            <a:endParaRPr lang="en-US" dirty="0"/>
          </a:p>
          <a:p>
            <a:r>
              <a:rPr lang="en-US" dirty="0" smtClean="0"/>
              <a:t>Forward stepwise regression</a:t>
            </a:r>
          </a:p>
          <a:p>
            <a:endParaRPr lang="en-US" dirty="0"/>
          </a:p>
          <a:p>
            <a:r>
              <a:rPr lang="en-US" dirty="0" smtClean="0"/>
              <a:t>Note: other methods available</a:t>
            </a:r>
            <a:br>
              <a:rPr lang="en-US" dirty="0" smtClean="0"/>
            </a:br>
            <a:r>
              <a:rPr lang="en-US" dirty="0" smtClean="0"/>
              <a:t>for fitting </a:t>
            </a:r>
            <a:r>
              <a:rPr lang="en-US" dirty="0" err="1" smtClean="0"/>
              <a:t>gLV</a:t>
            </a:r>
            <a:r>
              <a:rPr lang="en-US" dirty="0" smtClean="0"/>
              <a:t>, Ricker and</a:t>
            </a:r>
            <a:br>
              <a:rPr lang="en-US" dirty="0" smtClean="0"/>
            </a:br>
            <a:r>
              <a:rPr lang="en-US" dirty="0" smtClean="0"/>
              <a:t>similar models (e.g. MDSINE)</a:t>
            </a: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p:cNvSpPr>
            <a:spLocks noGrp="1"/>
          </p:cNvSpPr>
          <p:nvPr>
            <p:ph type="title"/>
          </p:nvPr>
        </p:nvSpPr>
        <p:spPr/>
        <p:txBody>
          <a:bodyPr/>
          <a:lstStyle/>
          <a:p>
            <a:r>
              <a:rPr lang="en-US" dirty="0" smtClean="0"/>
              <a:t>LIMITS</a:t>
            </a:r>
            <a:endParaRPr lang="en-US" dirty="0"/>
          </a:p>
        </p:txBody>
      </p:sp>
      <p:sp>
        <p:nvSpPr>
          <p:cNvPr id="6" name="Rectangle 5"/>
          <p:cNvSpPr/>
          <p:nvPr/>
        </p:nvSpPr>
        <p:spPr>
          <a:xfrm>
            <a:off x="934277" y="6204730"/>
            <a:ext cx="6301409" cy="430887"/>
          </a:xfrm>
          <a:prstGeom prst="rect">
            <a:avLst/>
          </a:prstGeom>
        </p:spPr>
        <p:txBody>
          <a:bodyPr wrap="square">
            <a:spAutoFit/>
          </a:bodyPr>
          <a:lstStyle/>
          <a:p>
            <a:r>
              <a:rPr lang="en-US" sz="1100" dirty="0" smtClean="0">
                <a:solidFill>
                  <a:schemeClr val="bg1"/>
                </a:solidFill>
              </a:rPr>
              <a:t>Fisher&amp;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7" name="Picture 6" descr="LIMITS uses a lot of training and test sets to generate a median aggregated model. " title="LIMITS pipe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967" y="1566000"/>
            <a:ext cx="6868465" cy="3857579"/>
          </a:xfrm>
          <a:prstGeom prst="rect">
            <a:avLst/>
          </a:prstGeom>
        </p:spPr>
      </p:pic>
    </p:spTree>
    <p:extLst>
      <p:ext uri="{BB962C8B-B14F-4D97-AF65-F5344CB8AC3E}">
        <p14:creationId xmlns:p14="http://schemas.microsoft.com/office/powerpoint/2010/main" val="399162014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grpSp>
        <p:nvGrpSpPr>
          <p:cNvPr id="6" name="Group 5" descr="The figure shows how tools achieve either high precision or high sensitivity on this data. CoNet and Spearman have high sensitivity, while SPIEC-EASI and gCoda have high precision. " title="Performance of tools on simulated data"/>
          <p:cNvGrpSpPr/>
          <p:nvPr/>
        </p:nvGrpSpPr>
        <p:grpSpPr>
          <a:xfrm>
            <a:off x="6271658" y="1580815"/>
            <a:ext cx="4492068" cy="3345681"/>
            <a:chOff x="6271658" y="1580815"/>
            <a:chExt cx="4492068" cy="3345681"/>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grpSp>
    </p:spTree>
    <p:extLst>
      <p:ext uri="{BB962C8B-B14F-4D97-AF65-F5344CB8AC3E}">
        <p14:creationId xmlns:p14="http://schemas.microsoft.com/office/powerpoint/2010/main" val="40865549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9" name="Rectangle 8"/>
          <p:cNvSpPr/>
          <p:nvPr/>
        </p:nvSpPr>
        <p:spPr>
          <a:xfrm>
            <a:off x="934277" y="6257836"/>
            <a:ext cx="6301409" cy="430887"/>
          </a:xfrm>
          <a:prstGeom prst="rect">
            <a:avLst/>
          </a:prstGeom>
        </p:spPr>
        <p:txBody>
          <a:bodyPr wrap="square">
            <a:spAutoFit/>
          </a:bodyPr>
          <a:lstStyle/>
          <a:p>
            <a:r>
              <a:rPr lang="en-US" sz="1100" dirty="0" smtClean="0">
                <a:solidFill>
                  <a:schemeClr val="bg1"/>
                </a:solidFill>
              </a:rPr>
              <a:t>Röttjers &amp; Faust. </a:t>
            </a:r>
            <a:r>
              <a:rPr lang="en-US" sz="1100" dirty="0">
                <a:solidFill>
                  <a:schemeClr val="bg1"/>
                </a:solidFill>
              </a:rPr>
              <a:t>(2018).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10" name="Picture 9" descr="The figure shows how tools achieve either high precision or high sensitivity on this data. CoNet and Spearman have high sensitivity, while SPIEC-EASI and gCoda have high precision. " title="Performance of tools on simulated data"/>
          <p:cNvPicPr>
            <a:picLocks noChangeAspect="1"/>
          </p:cNvPicPr>
          <p:nvPr/>
        </p:nvPicPr>
        <p:blipFill rotWithShape="1">
          <a:blip r:embed="rId2">
            <a:extLst>
              <a:ext uri="{28A0092B-C50C-407E-A947-70E740481C1C}">
                <a14:useLocalDpi xmlns:a14="http://schemas.microsoft.com/office/drawing/2010/main" val="0"/>
              </a:ext>
            </a:extLst>
          </a:blip>
          <a:srcRect r="66500" b="49521"/>
          <a:stretch/>
        </p:blipFill>
        <p:spPr>
          <a:xfrm>
            <a:off x="6271658" y="1580815"/>
            <a:ext cx="3057872" cy="3345681"/>
          </a:xfrm>
          <a:prstGeom prst="rect">
            <a:avLst/>
          </a:prstGeom>
        </p:spPr>
      </p:pic>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74442" t="1137" r="5850" b="70371"/>
          <a:stretch/>
        </p:blipFill>
        <p:spPr>
          <a:xfrm>
            <a:off x="9573874" y="2358887"/>
            <a:ext cx="1189852" cy="1249017"/>
          </a:xfrm>
          <a:prstGeom prst="rect">
            <a:avLst/>
          </a:prstGeom>
        </p:spPr>
      </p:pic>
      <p:sp>
        <p:nvSpPr>
          <p:cNvPr id="6" name="Oval 5"/>
          <p:cNvSpPr/>
          <p:nvPr/>
        </p:nvSpPr>
        <p:spPr>
          <a:xfrm>
            <a:off x="6533321" y="219986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8226287" y="3440941"/>
            <a:ext cx="1189383" cy="1219200"/>
          </a:xfrm>
          <a:prstGeom prst="ellipse">
            <a:avLst/>
          </a:prstGeom>
          <a:noFill/>
          <a:ln w="76200">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7252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Tree>
    <p:extLst>
      <p:ext uri="{BB962C8B-B14F-4D97-AF65-F5344CB8AC3E}">
        <p14:creationId xmlns:p14="http://schemas.microsoft.com/office/powerpoint/2010/main" val="2052048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3781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Weiss </a:t>
            </a:r>
            <a:r>
              <a:rPr lang="en-US" sz="1100" i="1" dirty="0">
                <a:solidFill>
                  <a:schemeClr val="bg1"/>
                </a:solidFill>
              </a:rPr>
              <a:t>et al</a:t>
            </a:r>
            <a:r>
              <a:rPr lang="en-US" sz="1100" dirty="0">
                <a:solidFill>
                  <a:schemeClr val="bg1"/>
                </a:solidFill>
              </a:rPr>
              <a:t> (2016). Correlation detection strategies in microbial data sets vary widely in sensitivity and precision. </a:t>
            </a:r>
            <a:r>
              <a:rPr lang="en-US" sz="1100" i="1" dirty="0">
                <a:solidFill>
                  <a:schemeClr val="bg1"/>
                </a:solidFill>
              </a:rPr>
              <a:t>The ISME journal</a:t>
            </a:r>
            <a:r>
              <a:rPr lang="en-US" sz="1100" dirty="0">
                <a:solidFill>
                  <a:schemeClr val="bg1"/>
                </a:solidFill>
              </a:rPr>
              <a:t>, </a:t>
            </a:r>
            <a:r>
              <a:rPr lang="en-US" sz="1100" i="1" dirty="0">
                <a:solidFill>
                  <a:schemeClr val="bg1"/>
                </a:solidFill>
              </a:rPr>
              <a:t>10</a:t>
            </a:r>
            <a:r>
              <a:rPr lang="en-US" sz="1100" dirty="0">
                <a:solidFill>
                  <a:schemeClr val="bg1"/>
                </a:solidFill>
              </a:rPr>
              <a:t>(7), 1669.</a:t>
            </a:r>
          </a:p>
        </p:txBody>
      </p:sp>
      <p:pic>
        <p:nvPicPr>
          <p:cNvPr id="7" name="Picture 6" descr="Bubble plot demonstrating tool performance on increasingly rarefied data. LSA is the least robust, while SparCC is the most robust to these changes. " title="Compositionality affects tool perform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528" y="1406872"/>
            <a:ext cx="4357272" cy="4142526"/>
          </a:xfrm>
          <a:prstGeom prst="rect">
            <a:avLst/>
          </a:prstGeom>
        </p:spPr>
      </p:pic>
      <p:sp>
        <p:nvSpPr>
          <p:cNvPr id="8" name="Rectangle 7"/>
          <p:cNvSpPr/>
          <p:nvPr/>
        </p:nvSpPr>
        <p:spPr>
          <a:xfrm>
            <a:off x="7043530" y="1359036"/>
            <a:ext cx="805070" cy="1748599"/>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2587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Tree>
    <p:extLst>
      <p:ext uri="{BB962C8B-B14F-4D97-AF65-F5344CB8AC3E}">
        <p14:creationId xmlns:p14="http://schemas.microsoft.com/office/powerpoint/2010/main" val="22653378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pic>
        <p:nvPicPr>
          <p:cNvPr id="7" name="Picture 6" descr="As the effect of the environment becomes more pronounced, clusters start forming in both SPIEC-EASI and CoNet networks. " title="Network clus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488" y="1681854"/>
            <a:ext cx="4891111" cy="3707275"/>
          </a:xfrm>
          <a:prstGeom prst="rect">
            <a:avLst/>
          </a:prstGeom>
        </p:spPr>
      </p:pic>
      <p:sp>
        <p:nvSpPr>
          <p:cNvPr id="8" name="Oval 7"/>
          <p:cNvSpPr/>
          <p:nvPr/>
        </p:nvSpPr>
        <p:spPr>
          <a:xfrm>
            <a:off x="10058401" y="3518452"/>
            <a:ext cx="639416" cy="54005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03965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28583498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11629422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 precision important? </a:t>
            </a:r>
          </a:p>
          <a:p>
            <a:r>
              <a:rPr lang="en-US" dirty="0" smtClean="0"/>
              <a:t>Is the data strongly compositional?</a:t>
            </a:r>
          </a:p>
          <a:p>
            <a:r>
              <a:rPr lang="en-US" dirty="0" smtClean="0"/>
              <a:t>Are you looking for clusters? </a:t>
            </a:r>
          </a:p>
          <a:p>
            <a:endParaRPr lang="en-US" dirty="0" smtClean="0"/>
          </a:p>
          <a:p>
            <a:endParaRPr lang="en-US" dirty="0"/>
          </a:p>
          <a:p>
            <a:r>
              <a:rPr lang="en-US" dirty="0" smtClean="0"/>
              <a:t>Real-world accuracy is probably low</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p:cNvSpPr>
            <a:spLocks noGrp="1"/>
          </p:cNvSpPr>
          <p:nvPr>
            <p:ph type="title"/>
          </p:nvPr>
        </p:nvSpPr>
        <p:spPr/>
        <p:txBody>
          <a:bodyPr/>
          <a:lstStyle/>
          <a:p>
            <a:r>
              <a:rPr lang="en-US" dirty="0" smtClean="0"/>
              <a:t>How to pick the best tool? </a:t>
            </a:r>
            <a:endParaRPr lang="en-US" dirty="0"/>
          </a:p>
        </p:txBody>
      </p:sp>
      <p:sp>
        <p:nvSpPr>
          <p:cNvPr id="6" name="Rectangle 5"/>
          <p:cNvSpPr/>
          <p:nvPr/>
        </p:nvSpPr>
        <p:spPr>
          <a:xfrm>
            <a:off x="934277" y="6257836"/>
            <a:ext cx="6301409" cy="430887"/>
          </a:xfrm>
          <a:prstGeom prst="rect">
            <a:avLst/>
          </a:prstGeom>
        </p:spPr>
        <p:txBody>
          <a:bodyPr wrap="square">
            <a:spAutoFit/>
          </a:bodyPr>
          <a:lstStyle/>
          <a:p>
            <a:r>
              <a:rPr lang="en-US" sz="1100" dirty="0">
                <a:solidFill>
                  <a:schemeClr val="bg1"/>
                </a:solidFill>
              </a:rPr>
              <a:t>Röttjers &amp; Faust. (2018). From hairballs to hypotheses–biological insights from microbial networks. </a:t>
            </a:r>
            <a:r>
              <a:rPr lang="en-US" sz="1100" i="1" dirty="0">
                <a:solidFill>
                  <a:schemeClr val="bg1"/>
                </a:solidFill>
              </a:rPr>
              <a:t>FEMS microbiology reviews</a:t>
            </a:r>
            <a:r>
              <a:rPr lang="en-US" sz="1100" dirty="0">
                <a:solidFill>
                  <a:schemeClr val="bg1"/>
                </a:solidFill>
              </a:rPr>
              <a:t>, </a:t>
            </a:r>
            <a:r>
              <a:rPr lang="en-US" sz="1100" i="1" dirty="0">
                <a:solidFill>
                  <a:schemeClr val="bg1"/>
                </a:solidFill>
              </a:rPr>
              <a:t>42</a:t>
            </a:r>
            <a:r>
              <a:rPr lang="en-US" sz="1100" dirty="0">
                <a:solidFill>
                  <a:schemeClr val="bg1"/>
                </a:solidFill>
              </a:rPr>
              <a:t>(6), 761-780.</a:t>
            </a:r>
          </a:p>
        </p:txBody>
      </p:sp>
    </p:spTree>
    <p:extLst>
      <p:ext uri="{BB962C8B-B14F-4D97-AF65-F5344CB8AC3E}">
        <p14:creationId xmlns:p14="http://schemas.microsoft.com/office/powerpoint/2010/main" val="35049438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 of two interacting bacteria. " title="Two interacting bacteri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398" y="404194"/>
            <a:ext cx="2531958" cy="2531958"/>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p:cNvSpPr>
            <a:spLocks noGrp="1"/>
          </p:cNvSpPr>
          <p:nvPr>
            <p:ph type="title"/>
          </p:nvPr>
        </p:nvSpPr>
        <p:spPr>
          <a:xfrm>
            <a:off x="1516904" y="1005480"/>
            <a:ext cx="11041200" cy="1152000"/>
          </a:xfrm>
        </p:spPr>
        <p:txBody>
          <a:bodyPr/>
          <a:lstStyle/>
          <a:p>
            <a:r>
              <a:rPr lang="en-US" dirty="0" smtClean="0"/>
              <a:t>Thank you for listening!</a:t>
            </a:r>
            <a:endParaRPr lang="en-US" dirty="0"/>
          </a:p>
        </p:txBody>
      </p:sp>
      <p:sp>
        <p:nvSpPr>
          <p:cNvPr id="2" name="TextBox 1"/>
          <p:cNvSpPr txBox="1"/>
          <p:nvPr/>
        </p:nvSpPr>
        <p:spPr>
          <a:xfrm>
            <a:off x="758686" y="3367636"/>
            <a:ext cx="8222975" cy="2031325"/>
          </a:xfrm>
          <a:prstGeom prst="rect">
            <a:avLst/>
          </a:prstGeom>
          <a:noFill/>
        </p:spPr>
        <p:txBody>
          <a:bodyPr wrap="square" rtlCol="0">
            <a:spAutoFit/>
          </a:bodyPr>
          <a:lstStyle/>
          <a:p>
            <a:r>
              <a:rPr lang="en-US" b="1" dirty="0" smtClean="0"/>
              <a:t>Try constructing a network from cross-sectional </a:t>
            </a:r>
            <a:r>
              <a:rPr lang="en-US" b="1" dirty="0"/>
              <a:t>data</a:t>
            </a:r>
            <a:r>
              <a:rPr lang="en-US" b="1" dirty="0" smtClean="0"/>
              <a:t>:</a:t>
            </a:r>
          </a:p>
          <a:p>
            <a:r>
              <a:rPr lang="en-US" dirty="0">
                <a:hlinkClick r:id="rId3"/>
              </a:rPr>
              <a:t>http://</a:t>
            </a:r>
            <a:r>
              <a:rPr lang="en-US" dirty="0" smtClean="0">
                <a:hlinkClick r:id="rId3"/>
              </a:rPr>
              <a:t>psbweb05.psb.ugent.be/conet/microbialnetworks/conet_new.php</a:t>
            </a:r>
            <a:r>
              <a:rPr lang="en-US" dirty="0" smtClean="0"/>
              <a:t/>
            </a:r>
            <a:br>
              <a:rPr lang="en-US" dirty="0" smtClean="0"/>
            </a:br>
            <a:r>
              <a:rPr lang="en-US" dirty="0" smtClean="0">
                <a:hlinkClick r:id="rId4"/>
              </a:rPr>
              <a:t>http</a:t>
            </a:r>
            <a:r>
              <a:rPr lang="en-US" dirty="0">
                <a:hlinkClick r:id="rId4"/>
              </a:rPr>
              <a:t>://</a:t>
            </a:r>
            <a:r>
              <a:rPr lang="en-US" dirty="0" smtClean="0">
                <a:hlinkClick r:id="rId4"/>
              </a:rPr>
              <a:t>psbweb05.psb.ugent.be/conet/microbialnetworks/spieceasi.php</a:t>
            </a:r>
            <a:endParaRPr lang="en-US" dirty="0" smtClean="0"/>
          </a:p>
          <a:p>
            <a:endParaRPr lang="en-US" dirty="0"/>
          </a:p>
          <a:p>
            <a:r>
              <a:rPr lang="en-US" b="1" dirty="0" smtClean="0"/>
              <a:t>Create a network from time series data:</a:t>
            </a:r>
          </a:p>
          <a:p>
            <a:r>
              <a:rPr lang="en-US" dirty="0">
                <a:hlinkClick r:id="rId5"/>
              </a:rPr>
              <a:t>http://</a:t>
            </a:r>
            <a:r>
              <a:rPr lang="en-US" dirty="0" smtClean="0">
                <a:hlinkClick r:id="rId5"/>
              </a:rPr>
              <a:t>hallucigenia-sparsa.github.io/seqtime/articles/network_inference.html</a:t>
            </a:r>
            <a:endParaRPr lang="en-US" dirty="0" smtClean="0"/>
          </a:p>
          <a:p>
            <a:endParaRPr lang="en-US" dirty="0"/>
          </a:p>
        </p:txBody>
      </p:sp>
    </p:spTree>
    <p:extLst>
      <p:ext uri="{BB962C8B-B14F-4D97-AF65-F5344CB8AC3E}">
        <p14:creationId xmlns:p14="http://schemas.microsoft.com/office/powerpoint/2010/main" val="4068266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smtClean="0"/>
              <a:t>Laboratory of Microbial Systems Biology</a:t>
            </a:r>
            <a:endParaRPr lang="nl-NL" dirty="0"/>
          </a:p>
        </p:txBody>
      </p:sp>
      <p:sp>
        <p:nvSpPr>
          <p:cNvPr id="4" name="Slide Number Placeholder 3"/>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p:cNvSpPr>
            <a:spLocks noGrp="1"/>
          </p:cNvSpPr>
          <p:nvPr>
            <p:ph type="title"/>
          </p:nvPr>
        </p:nvSpPr>
        <p:spPr/>
        <p:txBody>
          <a:bodyPr/>
          <a:lstStyle/>
          <a:p>
            <a:r>
              <a:rPr lang="en-US" dirty="0" smtClean="0"/>
              <a:t>From diversity to functional understanding</a:t>
            </a:r>
            <a:endParaRPr lang="en-US" dirty="0"/>
          </a:p>
        </p:txBody>
      </p:sp>
      <p:sp>
        <p:nvSpPr>
          <p:cNvPr id="7" name="Rectangle 6"/>
          <p:cNvSpPr/>
          <p:nvPr/>
        </p:nvSpPr>
        <p:spPr>
          <a:xfrm>
            <a:off x="796571" y="6349333"/>
            <a:ext cx="4169681" cy="369332"/>
          </a:xfrm>
          <a:prstGeom prst="rect">
            <a:avLst/>
          </a:prstGeom>
        </p:spPr>
        <p:txBody>
          <a:bodyPr wrap="square">
            <a:spAutoFit/>
          </a:bodyPr>
          <a:lstStyle/>
          <a:p>
            <a:r>
              <a:rPr lang="en-US" sz="900" dirty="0" smtClean="0">
                <a:solidFill>
                  <a:schemeClr val="bg1"/>
                </a:solidFill>
              </a:rPr>
              <a:t>Falony </a:t>
            </a:r>
            <a:r>
              <a:rPr lang="en-US" sz="900" i="1" dirty="0" smtClean="0">
                <a:solidFill>
                  <a:schemeClr val="bg1"/>
                </a:solidFill>
              </a:rPr>
              <a:t>et al.</a:t>
            </a:r>
            <a:r>
              <a:rPr lang="en-US" sz="900" dirty="0" smtClean="0">
                <a:solidFill>
                  <a:schemeClr val="bg1"/>
                </a:solidFill>
              </a:rPr>
              <a:t> (</a:t>
            </a:r>
            <a:r>
              <a:rPr lang="en-US" sz="900" dirty="0">
                <a:solidFill>
                  <a:schemeClr val="bg1"/>
                </a:solidFill>
              </a:rPr>
              <a:t>2016). Population-level analysis of gut microbiome variation. </a:t>
            </a:r>
            <a:r>
              <a:rPr lang="en-US" sz="900" i="1" dirty="0">
                <a:solidFill>
                  <a:schemeClr val="bg1"/>
                </a:solidFill>
              </a:rPr>
              <a:t>Science</a:t>
            </a:r>
            <a:r>
              <a:rPr lang="en-US" sz="900" dirty="0">
                <a:solidFill>
                  <a:schemeClr val="bg1"/>
                </a:solidFill>
              </a:rPr>
              <a:t>, </a:t>
            </a:r>
            <a:r>
              <a:rPr lang="en-US" sz="900" i="1" dirty="0">
                <a:solidFill>
                  <a:schemeClr val="bg1"/>
                </a:solidFill>
              </a:rPr>
              <a:t>352</a:t>
            </a:r>
            <a:r>
              <a:rPr lang="en-US" sz="900" dirty="0">
                <a:solidFill>
                  <a:schemeClr val="bg1"/>
                </a:solidFill>
              </a:rPr>
              <a:t>(6285), 560-564.</a:t>
            </a:r>
          </a:p>
        </p:txBody>
      </p:sp>
      <p:sp>
        <p:nvSpPr>
          <p:cNvPr id="10" name="Rectangle 9"/>
          <p:cNvSpPr/>
          <p:nvPr/>
        </p:nvSpPr>
        <p:spPr>
          <a:xfrm>
            <a:off x="4676145" y="6349333"/>
            <a:ext cx="4169681" cy="369332"/>
          </a:xfrm>
          <a:prstGeom prst="rect">
            <a:avLst/>
          </a:prstGeom>
        </p:spPr>
        <p:txBody>
          <a:bodyPr wrap="square">
            <a:spAutoFit/>
          </a:bodyPr>
          <a:lstStyle/>
          <a:p>
            <a:r>
              <a:rPr lang="en-US" sz="900" dirty="0" smtClean="0">
                <a:solidFill>
                  <a:schemeClr val="bg1"/>
                </a:solidFill>
              </a:rPr>
              <a:t>Faust</a:t>
            </a:r>
            <a:r>
              <a:rPr lang="en-US" sz="900" dirty="0">
                <a:solidFill>
                  <a:schemeClr val="bg1"/>
                </a:solidFill>
              </a:rPr>
              <a:t> </a:t>
            </a:r>
            <a:r>
              <a:rPr lang="en-US" sz="900" i="1" dirty="0" smtClean="0">
                <a:solidFill>
                  <a:schemeClr val="bg1"/>
                </a:solidFill>
              </a:rPr>
              <a:t>et al. </a:t>
            </a:r>
            <a:r>
              <a:rPr lang="en-US" sz="900" dirty="0" smtClean="0">
                <a:solidFill>
                  <a:schemeClr val="bg1"/>
                </a:solidFill>
              </a:rPr>
              <a:t>(2012</a:t>
            </a:r>
            <a:r>
              <a:rPr lang="en-US" sz="900" dirty="0">
                <a:solidFill>
                  <a:schemeClr val="bg1"/>
                </a:solidFill>
              </a:rPr>
              <a:t>). Microbial co-occurrence relationships in the human microbiome. </a:t>
            </a:r>
            <a:r>
              <a:rPr lang="en-US" sz="900" i="1" dirty="0" err="1">
                <a:solidFill>
                  <a:schemeClr val="bg1"/>
                </a:solidFill>
              </a:rPr>
              <a:t>PLoS</a:t>
            </a:r>
            <a:r>
              <a:rPr lang="en-US" sz="900" i="1" dirty="0">
                <a:solidFill>
                  <a:schemeClr val="bg1"/>
                </a:solidFill>
              </a:rPr>
              <a:t> computational biology</a:t>
            </a:r>
            <a:r>
              <a:rPr lang="en-US" sz="900" dirty="0">
                <a:solidFill>
                  <a:schemeClr val="bg1"/>
                </a:solidFill>
              </a:rPr>
              <a:t>, </a:t>
            </a:r>
            <a:r>
              <a:rPr lang="en-US" sz="900" i="1" dirty="0">
                <a:solidFill>
                  <a:schemeClr val="bg1"/>
                </a:solidFill>
              </a:rPr>
              <a:t>8</a:t>
            </a:r>
            <a:r>
              <a:rPr lang="en-US" sz="900" dirty="0">
                <a:solidFill>
                  <a:schemeClr val="bg1"/>
                </a:solidFill>
              </a:rPr>
              <a:t>(7), e1002606.</a:t>
            </a:r>
          </a:p>
        </p:txBody>
      </p:sp>
      <p:pic>
        <p:nvPicPr>
          <p:cNvPr id="13" name="Picture 12" descr="Association network of human-associated bacteria show how networks reveal structuring across human bodies. " title="Microbi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3811" y="1266271"/>
            <a:ext cx="6224029" cy="4437897"/>
          </a:xfrm>
          <a:prstGeom prst="rect">
            <a:avLst/>
          </a:prstGeom>
        </p:spPr>
      </p:pic>
      <p:sp>
        <p:nvSpPr>
          <p:cNvPr id="14" name="TextBox 13"/>
          <p:cNvSpPr txBox="1"/>
          <p:nvPr/>
        </p:nvSpPr>
        <p:spPr>
          <a:xfrm>
            <a:off x="2186074" y="5471110"/>
            <a:ext cx="9431125" cy="369332"/>
          </a:xfrm>
          <a:prstGeom prst="rect">
            <a:avLst/>
          </a:prstGeom>
          <a:noFill/>
        </p:spPr>
        <p:txBody>
          <a:bodyPr wrap="square" rtlCol="0">
            <a:spAutoFit/>
          </a:bodyPr>
          <a:lstStyle/>
          <a:p>
            <a:r>
              <a:rPr lang="en-US" dirty="0" smtClean="0"/>
              <a:t>Who is there?				What do they associate with?</a:t>
            </a:r>
            <a:endParaRPr lang="en-US" dirty="0"/>
          </a:p>
        </p:txBody>
      </p:sp>
      <p:pic>
        <p:nvPicPr>
          <p:cNvPr id="20" name="Content Placeholder 19" descr="Barplot of bacterial abundances inside human gut" title="Microbial diversity"/>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204" b="52577"/>
          <a:stretch/>
        </p:blipFill>
        <p:spPr bwMode="auto">
          <a:xfrm>
            <a:off x="851451" y="2097225"/>
            <a:ext cx="4243447" cy="295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5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33200" y="1584757"/>
            <a:ext cx="11041200" cy="4464000"/>
          </a:xfrm>
        </p:spPr>
        <p:txBody>
          <a:bodyPr/>
          <a:lstStyle/>
          <a:p>
            <a:endParaRPr lang="en-US" dirty="0"/>
          </a:p>
        </p:txBody>
      </p:sp>
      <p:sp>
        <p:nvSpPr>
          <p:cNvPr id="3" name="Footer Placeholder 2"/>
          <p:cNvSpPr>
            <a:spLocks noGrp="1"/>
          </p:cNvSpPr>
          <p:nvPr>
            <p:ph type="ftr" sz="quarter" idx="11"/>
          </p:nvPr>
        </p:nvSpPr>
        <p:spPr/>
        <p:txBody>
          <a:bodyPr/>
          <a:lstStyle/>
          <a:p>
            <a:r>
              <a:rPr lang="en-US" smtClean="0"/>
              <a:t>Laboratory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p:cNvSpPr>
            <a:spLocks noGrp="1"/>
          </p:cNvSpPr>
          <p:nvPr>
            <p:ph type="title"/>
          </p:nvPr>
        </p:nvSpPr>
        <p:spPr/>
        <p:txBody>
          <a:bodyPr/>
          <a:lstStyle/>
          <a:p>
            <a:r>
              <a:rPr lang="en-US" dirty="0" smtClean="0"/>
              <a:t>What are microbial networks? </a:t>
            </a:r>
            <a:endParaRPr lang="en-US" dirty="0"/>
          </a:p>
        </p:txBody>
      </p:sp>
      <p:pic>
        <p:nvPicPr>
          <p:cNvPr id="6" name="Picture 5" descr="Marine plankton network associated with carbon exoprt. Synechoccus is a central node in the network. " title="Ocean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962" y="1521923"/>
            <a:ext cx="4721086" cy="41005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descr="Toy network with 6 nodes. One central cluster and two peripheral nodes" title="Toy network"/>
          <p:cNvGrpSpPr/>
          <p:nvPr/>
        </p:nvGrpSpPr>
        <p:grpSpPr>
          <a:xfrm>
            <a:off x="2238598" y="2640541"/>
            <a:ext cx="2992697" cy="2120301"/>
            <a:chOff x="815008" y="2355573"/>
            <a:chExt cx="4034347" cy="2803357"/>
          </a:xfrm>
        </p:grpSpPr>
        <p:cxnSp>
          <p:nvCxnSpPr>
            <p:cNvPr id="8" name="Straight Connector 7"/>
            <p:cNvCxnSpPr/>
            <p:nvPr/>
          </p:nvCxnSpPr>
          <p:spPr>
            <a:xfrm flipH="1">
              <a:off x="2763078" y="2722393"/>
              <a:ext cx="850330" cy="1073233"/>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3613408" y="2750528"/>
              <a:ext cx="875947" cy="1045098"/>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a:off x="2832181" y="3813044"/>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090588" y="3819805"/>
              <a:ext cx="1741593" cy="0"/>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a:xfrm>
              <a:off x="2832181" y="3849757"/>
              <a:ext cx="834235" cy="1019102"/>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flipH="1">
              <a:off x="3702977" y="3819805"/>
              <a:ext cx="797675" cy="1020919"/>
            </a:xfrm>
            <a:prstGeom prst="line">
              <a:avLst/>
            </a:prstGeom>
            <a:ln w="76200">
              <a:solidFill>
                <a:schemeClr val="accent6"/>
              </a:solidFill>
            </a:ln>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a:off x="1175008" y="3826566"/>
              <a:ext cx="1" cy="972364"/>
            </a:xfrm>
            <a:prstGeom prst="line">
              <a:avLst/>
            </a:prstGeom>
            <a:ln w="76200">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3253408" y="2355573"/>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6" name="Oval 15"/>
            <p:cNvSpPr/>
            <p:nvPr/>
          </p:nvSpPr>
          <p:spPr>
            <a:xfrm>
              <a:off x="815008"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7" name="Oval 16"/>
            <p:cNvSpPr/>
            <p:nvPr/>
          </p:nvSpPr>
          <p:spPr>
            <a:xfrm>
              <a:off x="2472181"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8" name="Oval 17"/>
            <p:cNvSpPr/>
            <p:nvPr/>
          </p:nvSpPr>
          <p:spPr>
            <a:xfrm>
              <a:off x="4129355" y="3435626"/>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19" name="Oval 18"/>
            <p:cNvSpPr/>
            <p:nvPr/>
          </p:nvSpPr>
          <p:spPr>
            <a:xfrm>
              <a:off x="3306416"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sp>
          <p:nvSpPr>
            <p:cNvPr id="20" name="Oval 19"/>
            <p:cNvSpPr/>
            <p:nvPr/>
          </p:nvSpPr>
          <p:spPr>
            <a:xfrm>
              <a:off x="815008" y="4438930"/>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600" b="1" dirty="0"/>
            </a:p>
          </p:txBody>
        </p:sp>
      </p:grpSp>
      <p:sp>
        <p:nvSpPr>
          <p:cNvPr id="21" name="Rectangle 20"/>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Tree>
    <p:extLst>
      <p:ext uri="{BB962C8B-B14F-4D97-AF65-F5344CB8AC3E}">
        <p14:creationId xmlns:p14="http://schemas.microsoft.com/office/powerpoint/2010/main" val="2698246516"/>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2815</Words>
  <Application>Microsoft Office PowerPoint</Application>
  <PresentationFormat>Widescreen</PresentationFormat>
  <Paragraphs>571</Paragraphs>
  <Slides>76</Slides>
  <Notes>0</Notes>
  <HiddenSlides>0</HiddenSlides>
  <MMClips>1</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76</vt:i4>
      </vt:variant>
    </vt:vector>
  </HeadingPairs>
  <TitlesOfParts>
    <vt:vector size="80" baseType="lpstr">
      <vt:lpstr>Arial</vt:lpstr>
      <vt:lpstr>Calibri</vt:lpstr>
      <vt:lpstr>KU Leuven</vt:lpstr>
      <vt:lpstr>KU Leuven Sedes</vt:lpstr>
      <vt:lpstr>Microbial network inference through time and space: tools &amp; network analysis</vt:lpstr>
      <vt:lpstr>Today</vt:lpstr>
      <vt:lpstr>Overview</vt:lpstr>
      <vt:lpstr>Microbial organisms interact</vt:lpstr>
      <vt:lpstr>Microbial organisms interact</vt:lpstr>
      <vt:lpstr>Microbial organisms interact</vt:lpstr>
      <vt:lpstr>From diversity to functional understanding</vt:lpstr>
      <vt:lpstr>From diversity to functional understanding</vt:lpstr>
      <vt:lpstr>What are microbial networks? </vt:lpstr>
      <vt:lpstr>What are microbial networks? </vt:lpstr>
      <vt:lpstr>What are microbial networks? </vt:lpstr>
      <vt:lpstr>How do we get microbial associations? </vt:lpstr>
      <vt:lpstr>How do we get microbial associations? </vt:lpstr>
      <vt:lpstr>How do we get microbial associations? </vt:lpstr>
      <vt:lpstr>How do we get microbial associations? </vt:lpstr>
      <vt:lpstr>How do we get microbial associations? </vt:lpstr>
      <vt:lpstr>Networks from longitudinal or cross-sectional data</vt:lpstr>
      <vt:lpstr>Networks from longitudinal or cross-sectional data</vt:lpstr>
      <vt:lpstr>Networks from longitudinal or cross-sectional data</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Problem: sampling depth</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 from 16S rRNA</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Microbial associations</vt:lpstr>
      <vt:lpstr>Tools for cross-sectional network analysis</vt:lpstr>
      <vt:lpstr>Tools for cross-sectional network analysis</vt:lpstr>
      <vt:lpstr>Tools for cross-sectional network analysis</vt:lpstr>
      <vt:lpstr>SPIEC-EASI</vt:lpstr>
      <vt:lpstr>SPIEC-EASI</vt:lpstr>
      <vt:lpstr>SPIEC-EASI</vt:lpstr>
      <vt:lpstr>CoNet</vt:lpstr>
      <vt:lpstr>CoNet</vt:lpstr>
      <vt:lpstr>CoNet</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Approaches for longitudinal network analysis</vt:lpstr>
      <vt:lpstr>LIMITS</vt:lpstr>
      <vt:lpstr>LIMITS</vt:lpstr>
      <vt:lpstr>LIMITS</vt:lpstr>
      <vt:lpstr>LIMITS</vt:lpstr>
      <vt:lpstr>LIMITS</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How to pick the best tool? </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2019-03-07T08:06:39Z</dcterms:modified>
</cp:coreProperties>
</file>